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8" r:id="rId3"/>
    <p:sldId id="283" r:id="rId4"/>
    <p:sldId id="509" r:id="rId5"/>
    <p:sldId id="286" r:id="rId6"/>
    <p:sldId id="510" r:id="rId7"/>
    <p:sldId id="534" r:id="rId8"/>
    <p:sldId id="535" r:id="rId9"/>
    <p:sldId id="256" r:id="rId10"/>
    <p:sldId id="50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BAA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327"/>
  </p:normalViewPr>
  <p:slideViewPr>
    <p:cSldViewPr snapToGrid="0">
      <p:cViewPr varScale="1">
        <p:scale>
          <a:sx n="100" d="100"/>
          <a:sy n="100" d="100"/>
        </p:scale>
        <p:origin x="17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B0C16-02E9-439B-A4CD-1B1F7696F37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CA99E57-4725-4129-AB26-7FFA7EAFE78D}">
      <dgm:prSet/>
      <dgm:spPr>
        <a:solidFill>
          <a:srgbClr val="BAAC5C"/>
        </a:solidFill>
      </dgm:spPr>
      <dgm:t>
        <a:bodyPr/>
        <a:lstStyle/>
        <a:p>
          <a:r>
            <a:rPr lang="zh-TW" altLang="en-US" b="1" dirty="0">
              <a:latin typeface="Calibri" panose="020F0502020204030204" pitchFamily="34" charset="0"/>
              <a:cs typeface="Calibri" panose="020F0502020204030204" pitchFamily="34" charset="0"/>
            </a:rPr>
            <a:t>我們的 </a:t>
          </a:r>
          <a:r>
            <a:rPr lang="en-GB" b="1" dirty="0">
              <a:latin typeface="Calibri" panose="020F0502020204030204" pitchFamily="34" charset="0"/>
              <a:cs typeface="Calibri" panose="020F0502020204030204" pitchFamily="34" charset="0"/>
            </a:rPr>
            <a:t>SLF </a:t>
          </a:r>
          <a:r>
            <a:rPr lang="zh-TW" altLang="en-US" b="1" dirty="0">
              <a:latin typeface="Calibri" panose="020F0502020204030204" pitchFamily="34" charset="0"/>
              <a:cs typeface="Calibri" panose="020F0502020204030204" pitchFamily="34" charset="0"/>
            </a:rPr>
            <a:t>文件套件</a:t>
          </a:r>
          <a:r>
            <a:rPr lang="en-GB" b="1"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dgm:t>
    </dgm:pt>
    <dgm:pt modelId="{1527663C-8DAB-45EF-B9A3-DCA517BE087D}" type="parTrans" cxnId="{416F291F-43CF-4949-9995-032F3F47BCEC}">
      <dgm:prSet/>
      <dgm:spPr/>
      <dgm:t>
        <a:bodyPr/>
        <a:lstStyle/>
        <a:p>
          <a:endParaRPr lang="en-US"/>
        </a:p>
      </dgm:t>
    </dgm:pt>
    <dgm:pt modelId="{13F658F4-290E-49DA-92D4-F1238E76F7D4}" type="sibTrans" cxnId="{416F291F-43CF-4949-9995-032F3F47BCEC}">
      <dgm:prSet/>
      <dgm:spPr/>
      <dgm:t>
        <a:bodyPr/>
        <a:lstStyle/>
        <a:p>
          <a:endParaRPr lang="en-US"/>
        </a:p>
      </dgm:t>
    </dgm:pt>
    <dgm:pt modelId="{4E3C4457-AF9A-4AB2-AFAA-8D015FF58397}">
      <dgm:prSet/>
      <dgm:spPr>
        <a:solidFill>
          <a:srgbClr val="BAAC5C"/>
        </a:solidFill>
      </dgm:spPr>
      <dgm:t>
        <a:bodyPr/>
        <a:lstStyle/>
        <a:p>
          <a:r>
            <a:rPr lang="en-GB" b="1" dirty="0">
              <a:latin typeface="Calibri" panose="020F0502020204030204" pitchFamily="34" charset="0"/>
              <a:cs typeface="Calibri" panose="020F0502020204030204" pitchFamily="34" charset="0"/>
            </a:rPr>
            <a:t>SLF </a:t>
          </a:r>
          <a:r>
            <a:rPr lang="zh-TW" altLang="en-US" b="1" dirty="0">
              <a:latin typeface="Calibri" panose="020F0502020204030204" pitchFamily="34" charset="0"/>
              <a:cs typeface="Calibri" panose="020F0502020204030204" pitchFamily="34" charset="0"/>
            </a:rPr>
            <a:t>審計標準報告 （</a:t>
          </a:r>
          <a:r>
            <a:rPr lang="en-GB" b="1" dirty="0">
              <a:latin typeface="Calibri" panose="020F0502020204030204" pitchFamily="34" charset="0"/>
              <a:cs typeface="Calibri" panose="020F0502020204030204" pitchFamily="34" charset="0"/>
            </a:rPr>
            <a:t>ASR）</a:t>
          </a:r>
          <a:endParaRPr lang="en-US" dirty="0">
            <a:latin typeface="Calibri" panose="020F0502020204030204" pitchFamily="34" charset="0"/>
            <a:cs typeface="Calibri" panose="020F0502020204030204" pitchFamily="34" charset="0"/>
          </a:endParaRPr>
        </a:p>
      </dgm:t>
    </dgm:pt>
    <dgm:pt modelId="{1BDF2DE9-3C5E-4CFA-AAA7-8C899AE8558D}" type="parTrans" cxnId="{9F852D81-0333-4DCB-8F95-759A203E35DF}">
      <dgm:prSet/>
      <dgm:spPr/>
      <dgm:t>
        <a:bodyPr/>
        <a:lstStyle/>
        <a:p>
          <a:endParaRPr lang="en-US"/>
        </a:p>
      </dgm:t>
    </dgm:pt>
    <dgm:pt modelId="{A845B7DA-947A-4BC4-8855-6CB0E1956843}" type="sibTrans" cxnId="{9F852D81-0333-4DCB-8F95-759A203E35DF}">
      <dgm:prSet/>
      <dgm:spPr/>
      <dgm:t>
        <a:bodyPr/>
        <a:lstStyle/>
        <a:p>
          <a:endParaRPr lang="en-US"/>
        </a:p>
      </dgm:t>
    </dgm:pt>
    <dgm:pt modelId="{E861494B-FF1B-4157-B6BF-1853C9E96BCB}">
      <dgm:prSet/>
      <dgm:spPr>
        <a:solidFill>
          <a:srgbClr val="BAAC5C"/>
        </a:solidFill>
      </dgm:spPr>
      <dgm:t>
        <a:bodyPr/>
        <a:lstStyle/>
        <a:p>
          <a:r>
            <a:rPr lang="en-GB" b="1" dirty="0">
              <a:latin typeface="Calibri" panose="020F0502020204030204" pitchFamily="34" charset="0"/>
              <a:cs typeface="Calibri" panose="020F0502020204030204" pitchFamily="34" charset="0"/>
            </a:rPr>
            <a:t>SLF </a:t>
          </a:r>
          <a:r>
            <a:rPr lang="zh-TW" altLang="en-US" b="1" dirty="0">
              <a:latin typeface="Calibri" panose="020F0502020204030204" pitchFamily="34" charset="0"/>
              <a:cs typeface="Calibri" panose="020F0502020204030204" pitchFamily="34" charset="0"/>
            </a:rPr>
            <a:t>標準和基準</a:t>
          </a:r>
          <a:endParaRPr lang="en-US" dirty="0">
            <a:latin typeface="Calibri" panose="020F0502020204030204" pitchFamily="34" charset="0"/>
            <a:cs typeface="Calibri" panose="020F0502020204030204" pitchFamily="34" charset="0"/>
          </a:endParaRPr>
        </a:p>
      </dgm:t>
    </dgm:pt>
    <dgm:pt modelId="{BBC7BE1F-ACB3-46BE-B38B-55F73BA10E36}" type="parTrans" cxnId="{2B8DB11F-5D24-4630-AC0E-F63C60917962}">
      <dgm:prSet/>
      <dgm:spPr/>
      <dgm:t>
        <a:bodyPr/>
        <a:lstStyle/>
        <a:p>
          <a:endParaRPr lang="en-US"/>
        </a:p>
      </dgm:t>
    </dgm:pt>
    <dgm:pt modelId="{2B0B2B33-8EF7-4BE4-B9F9-0A4F1CC4DFDB}" type="sibTrans" cxnId="{2B8DB11F-5D24-4630-AC0E-F63C60917962}">
      <dgm:prSet/>
      <dgm:spPr/>
      <dgm:t>
        <a:bodyPr/>
        <a:lstStyle/>
        <a:p>
          <a:endParaRPr lang="en-US"/>
        </a:p>
      </dgm:t>
    </dgm:pt>
    <dgm:pt modelId="{3B3E0FB3-584C-4AFC-A23A-B7811E15D399}">
      <dgm:prSet/>
      <dgm:spPr>
        <a:solidFill>
          <a:srgbClr val="BAAC5C"/>
        </a:solidFill>
      </dgm:spPr>
      <dgm:t>
        <a:bodyPr/>
        <a:lstStyle/>
        <a:p>
          <a:r>
            <a:rPr lang="en-GB" b="1" dirty="0">
              <a:latin typeface="Calibri" panose="020F0502020204030204" pitchFamily="34" charset="0"/>
              <a:cs typeface="Calibri" panose="020F0502020204030204" pitchFamily="34" charset="0"/>
            </a:rPr>
            <a:t>SLF </a:t>
          </a:r>
          <a:r>
            <a:rPr lang="zh-TW" altLang="en-US" b="1" dirty="0">
              <a:latin typeface="Calibri" panose="020F0502020204030204" pitchFamily="34" charset="0"/>
              <a:cs typeface="Calibri" panose="020F0502020204030204" pitchFamily="34" charset="0"/>
            </a:rPr>
            <a:t>解釋性說明和範本</a:t>
          </a:r>
          <a:endParaRPr lang="en-US" dirty="0">
            <a:latin typeface="Calibri" panose="020F0502020204030204" pitchFamily="34" charset="0"/>
            <a:cs typeface="Calibri" panose="020F0502020204030204" pitchFamily="34" charset="0"/>
          </a:endParaRPr>
        </a:p>
      </dgm:t>
    </dgm:pt>
    <dgm:pt modelId="{12C3B30E-504E-4610-9322-5F8216CDBF12}" type="parTrans" cxnId="{99E3B1E2-8431-469C-BBCE-599F7F0238E5}">
      <dgm:prSet/>
      <dgm:spPr/>
      <dgm:t>
        <a:bodyPr/>
        <a:lstStyle/>
        <a:p>
          <a:endParaRPr lang="en-US"/>
        </a:p>
      </dgm:t>
    </dgm:pt>
    <dgm:pt modelId="{12886D72-D483-46CB-8CC4-4D2F10E606BF}" type="sibTrans" cxnId="{99E3B1E2-8431-469C-BBCE-599F7F0238E5}">
      <dgm:prSet/>
      <dgm:spPr/>
      <dgm:t>
        <a:bodyPr/>
        <a:lstStyle/>
        <a:p>
          <a:endParaRPr lang="en-US"/>
        </a:p>
      </dgm:t>
    </dgm:pt>
    <dgm:pt modelId="{67D6F38E-4141-4222-9C2D-FF1DC5E676CE}" type="pres">
      <dgm:prSet presAssocID="{3B3B0C16-02E9-439B-A4CD-1B1F7696F37F}" presName="diagram" presStyleCnt="0">
        <dgm:presLayoutVars>
          <dgm:dir/>
          <dgm:resizeHandles val="exact"/>
        </dgm:presLayoutVars>
      </dgm:prSet>
      <dgm:spPr/>
    </dgm:pt>
    <dgm:pt modelId="{37B9455C-B735-4B72-890E-1CC2FF578655}" type="pres">
      <dgm:prSet presAssocID="{8CA99E57-4725-4129-AB26-7FFA7EAFE78D}" presName="node" presStyleLbl="node1" presStyleIdx="0" presStyleCnt="1" custScaleX="107873" custLinFactNeighborX="-13026" custLinFactNeighborY="-1598">
        <dgm:presLayoutVars>
          <dgm:bulletEnabled val="1"/>
        </dgm:presLayoutVars>
      </dgm:prSet>
      <dgm:spPr/>
    </dgm:pt>
  </dgm:ptLst>
  <dgm:cxnLst>
    <dgm:cxn modelId="{416F291F-43CF-4949-9995-032F3F47BCEC}" srcId="{3B3B0C16-02E9-439B-A4CD-1B1F7696F37F}" destId="{8CA99E57-4725-4129-AB26-7FFA7EAFE78D}" srcOrd="0" destOrd="0" parTransId="{1527663C-8DAB-45EF-B9A3-DCA517BE087D}" sibTransId="{13F658F4-290E-49DA-92D4-F1238E76F7D4}"/>
    <dgm:cxn modelId="{2B8DB11F-5D24-4630-AC0E-F63C60917962}" srcId="{8CA99E57-4725-4129-AB26-7FFA7EAFE78D}" destId="{E861494B-FF1B-4157-B6BF-1853C9E96BCB}" srcOrd="1" destOrd="0" parTransId="{BBC7BE1F-ACB3-46BE-B38B-55F73BA10E36}" sibTransId="{2B0B2B33-8EF7-4BE4-B9F9-0A4F1CC4DFDB}"/>
    <dgm:cxn modelId="{601DCE7B-9685-4F5A-A129-088AEBFDBE67}" type="presOf" srcId="{E861494B-FF1B-4157-B6BF-1853C9E96BCB}" destId="{37B9455C-B735-4B72-890E-1CC2FF578655}" srcOrd="0" destOrd="2" presId="urn:microsoft.com/office/officeart/2005/8/layout/process5"/>
    <dgm:cxn modelId="{9F852D81-0333-4DCB-8F95-759A203E35DF}" srcId="{8CA99E57-4725-4129-AB26-7FFA7EAFE78D}" destId="{4E3C4457-AF9A-4AB2-AFAA-8D015FF58397}" srcOrd="0" destOrd="0" parTransId="{1BDF2DE9-3C5E-4CFA-AAA7-8C899AE8558D}" sibTransId="{A845B7DA-947A-4BC4-8855-6CB0E1956843}"/>
    <dgm:cxn modelId="{96D52086-D0F7-4209-BDB8-B89D797A66E4}" type="presOf" srcId="{3B3B0C16-02E9-439B-A4CD-1B1F7696F37F}" destId="{67D6F38E-4141-4222-9C2D-FF1DC5E676CE}" srcOrd="0" destOrd="0" presId="urn:microsoft.com/office/officeart/2005/8/layout/process5"/>
    <dgm:cxn modelId="{565E8BD8-FE10-41A9-B816-27EBB33D69DD}" type="presOf" srcId="{3B3E0FB3-584C-4AFC-A23A-B7811E15D399}" destId="{37B9455C-B735-4B72-890E-1CC2FF578655}" srcOrd="0" destOrd="3" presId="urn:microsoft.com/office/officeart/2005/8/layout/process5"/>
    <dgm:cxn modelId="{99E3B1E2-8431-469C-BBCE-599F7F0238E5}" srcId="{8CA99E57-4725-4129-AB26-7FFA7EAFE78D}" destId="{3B3E0FB3-584C-4AFC-A23A-B7811E15D399}" srcOrd="2" destOrd="0" parTransId="{12C3B30E-504E-4610-9322-5F8216CDBF12}" sibTransId="{12886D72-D483-46CB-8CC4-4D2F10E606BF}"/>
    <dgm:cxn modelId="{3B98D8FB-AEFD-4E2B-AC5C-3E72999CAD61}" type="presOf" srcId="{8CA99E57-4725-4129-AB26-7FFA7EAFE78D}" destId="{37B9455C-B735-4B72-890E-1CC2FF578655}" srcOrd="0" destOrd="0" presId="urn:microsoft.com/office/officeart/2005/8/layout/process5"/>
    <dgm:cxn modelId="{3392CBFD-029D-4C2F-BAA2-F908A4597495}" type="presOf" srcId="{4E3C4457-AF9A-4AB2-AFAA-8D015FF58397}" destId="{37B9455C-B735-4B72-890E-1CC2FF578655}" srcOrd="0" destOrd="1" presId="urn:microsoft.com/office/officeart/2005/8/layout/process5"/>
    <dgm:cxn modelId="{4D2735D6-7D35-4E9C-BE6E-013ED23D0713}" type="presParOf" srcId="{67D6F38E-4141-4222-9C2D-FF1DC5E676CE}" destId="{37B9455C-B735-4B72-890E-1CC2FF578655}" srcOrd="0"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9455C-B735-4B72-890E-1CC2FF578655}">
      <dsp:nvSpPr>
        <dsp:cNvPr id="0" name=""/>
        <dsp:cNvSpPr/>
      </dsp:nvSpPr>
      <dsp:spPr>
        <a:xfrm>
          <a:off x="78391" y="0"/>
          <a:ext cx="4559413" cy="2535989"/>
        </a:xfrm>
        <a:prstGeom prst="roundRect">
          <a:avLst>
            <a:gd name="adj" fmla="val 10000"/>
          </a:avLst>
        </a:prstGeom>
        <a:solidFill>
          <a:srgbClr val="BAAC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TW" altLang="en-US" sz="3300" b="1" kern="1200" dirty="0">
              <a:latin typeface="Calibri" panose="020F0502020204030204" pitchFamily="34" charset="0"/>
              <a:cs typeface="Calibri" panose="020F0502020204030204" pitchFamily="34" charset="0"/>
            </a:rPr>
            <a:t>我們的 </a:t>
          </a:r>
          <a:r>
            <a:rPr lang="en-GB" sz="3300" b="1" kern="1200" dirty="0">
              <a:latin typeface="Calibri" panose="020F0502020204030204" pitchFamily="34" charset="0"/>
              <a:cs typeface="Calibri" panose="020F0502020204030204" pitchFamily="34" charset="0"/>
            </a:rPr>
            <a:t>SLF </a:t>
          </a:r>
          <a:r>
            <a:rPr lang="zh-TW" altLang="en-US" sz="3300" b="1" kern="1200" dirty="0">
              <a:latin typeface="Calibri" panose="020F0502020204030204" pitchFamily="34" charset="0"/>
              <a:cs typeface="Calibri" panose="020F0502020204030204" pitchFamily="34" charset="0"/>
            </a:rPr>
            <a:t>文件套件</a:t>
          </a:r>
          <a:r>
            <a:rPr lang="en-GB" sz="3300" b="1" kern="1200" dirty="0">
              <a:latin typeface="Calibri" panose="020F0502020204030204" pitchFamily="34" charset="0"/>
              <a:cs typeface="Calibri" panose="020F0502020204030204" pitchFamily="34" charset="0"/>
            </a:rPr>
            <a:t>:</a:t>
          </a:r>
          <a:endParaRPr lang="en-US" sz="3300" kern="1200" dirty="0">
            <a:latin typeface="Calibri" panose="020F0502020204030204" pitchFamily="34" charset="0"/>
            <a:cs typeface="Calibri" panose="020F0502020204030204" pitchFamily="34" charset="0"/>
          </a:endParaRPr>
        </a:p>
        <a:p>
          <a:pPr marL="228600" lvl="1" indent="-228600" algn="l" defTabSz="1155700">
            <a:lnSpc>
              <a:spcPct val="90000"/>
            </a:lnSpc>
            <a:spcBef>
              <a:spcPct val="0"/>
            </a:spcBef>
            <a:spcAft>
              <a:spcPct val="15000"/>
            </a:spcAft>
            <a:buChar char="•"/>
          </a:pPr>
          <a:r>
            <a:rPr lang="en-GB" sz="2600" b="1" kern="1200" dirty="0">
              <a:latin typeface="Calibri" panose="020F0502020204030204" pitchFamily="34" charset="0"/>
              <a:cs typeface="Calibri" panose="020F0502020204030204" pitchFamily="34" charset="0"/>
            </a:rPr>
            <a:t>SLF </a:t>
          </a:r>
          <a:r>
            <a:rPr lang="zh-TW" altLang="en-US" sz="2600" b="1" kern="1200" dirty="0">
              <a:latin typeface="Calibri" panose="020F0502020204030204" pitchFamily="34" charset="0"/>
              <a:cs typeface="Calibri" panose="020F0502020204030204" pitchFamily="34" charset="0"/>
            </a:rPr>
            <a:t>審計標準報告 （</a:t>
          </a:r>
          <a:r>
            <a:rPr lang="en-GB" sz="2600" b="1" kern="1200" dirty="0">
              <a:latin typeface="Calibri" panose="020F0502020204030204" pitchFamily="34" charset="0"/>
              <a:cs typeface="Calibri" panose="020F0502020204030204" pitchFamily="34" charset="0"/>
            </a:rPr>
            <a:t>ASR）</a:t>
          </a:r>
          <a:endParaRPr lang="en-US" sz="2600" kern="1200" dirty="0">
            <a:latin typeface="Calibri" panose="020F0502020204030204" pitchFamily="34" charset="0"/>
            <a:cs typeface="Calibri" panose="020F0502020204030204" pitchFamily="34" charset="0"/>
          </a:endParaRPr>
        </a:p>
        <a:p>
          <a:pPr marL="228600" lvl="1" indent="-228600" algn="l" defTabSz="1155700">
            <a:lnSpc>
              <a:spcPct val="90000"/>
            </a:lnSpc>
            <a:spcBef>
              <a:spcPct val="0"/>
            </a:spcBef>
            <a:spcAft>
              <a:spcPct val="15000"/>
            </a:spcAft>
            <a:buChar char="•"/>
          </a:pPr>
          <a:r>
            <a:rPr lang="en-GB" sz="2600" b="1" kern="1200" dirty="0">
              <a:latin typeface="Calibri" panose="020F0502020204030204" pitchFamily="34" charset="0"/>
              <a:cs typeface="Calibri" panose="020F0502020204030204" pitchFamily="34" charset="0"/>
            </a:rPr>
            <a:t>SLF </a:t>
          </a:r>
          <a:r>
            <a:rPr lang="zh-TW" altLang="en-US" sz="2600" b="1" kern="1200" dirty="0">
              <a:latin typeface="Calibri" panose="020F0502020204030204" pitchFamily="34" charset="0"/>
              <a:cs typeface="Calibri" panose="020F0502020204030204" pitchFamily="34" charset="0"/>
            </a:rPr>
            <a:t>標準和基準</a:t>
          </a:r>
          <a:endParaRPr lang="en-US" sz="2600" kern="1200" dirty="0">
            <a:latin typeface="Calibri" panose="020F0502020204030204" pitchFamily="34" charset="0"/>
            <a:cs typeface="Calibri" panose="020F0502020204030204" pitchFamily="34" charset="0"/>
          </a:endParaRPr>
        </a:p>
        <a:p>
          <a:pPr marL="228600" lvl="1" indent="-228600" algn="l" defTabSz="1155700">
            <a:lnSpc>
              <a:spcPct val="90000"/>
            </a:lnSpc>
            <a:spcBef>
              <a:spcPct val="0"/>
            </a:spcBef>
            <a:spcAft>
              <a:spcPct val="15000"/>
            </a:spcAft>
            <a:buChar char="•"/>
          </a:pPr>
          <a:r>
            <a:rPr lang="en-GB" sz="2600" b="1" kern="1200" dirty="0">
              <a:latin typeface="Calibri" panose="020F0502020204030204" pitchFamily="34" charset="0"/>
              <a:cs typeface="Calibri" panose="020F0502020204030204" pitchFamily="34" charset="0"/>
            </a:rPr>
            <a:t>SLF </a:t>
          </a:r>
          <a:r>
            <a:rPr lang="zh-TW" altLang="en-US" sz="2600" b="1" kern="1200" dirty="0">
              <a:latin typeface="Calibri" panose="020F0502020204030204" pitchFamily="34" charset="0"/>
              <a:cs typeface="Calibri" panose="020F0502020204030204" pitchFamily="34" charset="0"/>
            </a:rPr>
            <a:t>解釋性說明和範本</a:t>
          </a:r>
          <a:endParaRPr lang="en-US" sz="2600" kern="1200" dirty="0">
            <a:latin typeface="Calibri" panose="020F0502020204030204" pitchFamily="34" charset="0"/>
            <a:cs typeface="Calibri" panose="020F0502020204030204" pitchFamily="34" charset="0"/>
          </a:endParaRPr>
        </a:p>
      </dsp:txBody>
      <dsp:txXfrm>
        <a:off x="152668" y="74277"/>
        <a:ext cx="4410859" cy="23874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D9793-7424-43AC-A408-1DA4735DD781}" type="datetimeFigureOut">
              <a:rPr lang="en-GB" smtClean="0"/>
              <a:t>24/12/2021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FA582-71E7-4489-A683-4F837E890DAD}" type="slidenum">
              <a:rPr lang="en-GB" smtClean="0"/>
              <a:t>‹#›</a:t>
            </a:fld>
            <a:endParaRPr lang="en-GB"/>
          </a:p>
        </p:txBody>
      </p:sp>
    </p:spTree>
    <p:extLst>
      <p:ext uri="{BB962C8B-B14F-4D97-AF65-F5344CB8AC3E}">
        <p14:creationId xmlns:p14="http://schemas.microsoft.com/office/powerpoint/2010/main" val="153878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CE8F-1123-4A4F-87FC-F70CF9BC4F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00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CE8F-1123-4A4F-87FC-F70CF9BC4F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9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CE8F-1123-4A4F-87FC-F70CF9BC4F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60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CE8F-1123-4A4F-87FC-F70CF9BC4F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00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CE8F-1123-4A4F-87FC-F70CF9BC4F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14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12/24/21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595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12/24/21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575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12/24/21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904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FC92-DFAA-4B19-BCB7-AD10B6E32D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D56546-5957-457A-A182-76F065068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2A73E9-15FE-4F84-B359-A03D6E934402}"/>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5" name="Footer Placeholder 4">
            <a:extLst>
              <a:ext uri="{FF2B5EF4-FFF2-40B4-BE49-F238E27FC236}">
                <a16:creationId xmlns:a16="http://schemas.microsoft.com/office/drawing/2014/main" id="{A074CB49-F0C7-40DA-94D7-1FD6F1DDD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57F50B-B54E-4F1F-B4D6-97D1D117D564}"/>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359323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0CEF-1738-4BF4-A1C7-3D3E65CE84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8988B-E1B4-45AC-8156-7E0A57EC78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B77C8E-F5D7-4B36-A639-051E7E3D6151}"/>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5" name="Footer Placeholder 4">
            <a:extLst>
              <a:ext uri="{FF2B5EF4-FFF2-40B4-BE49-F238E27FC236}">
                <a16:creationId xmlns:a16="http://schemas.microsoft.com/office/drawing/2014/main" id="{1FFD4057-AF1E-4435-B416-418282CCD5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B18C87-40AF-4571-BC4B-F8C9F6C04B58}"/>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285418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D51D-E81F-4B77-AF66-9A135BADF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E5F32-3315-43DC-B8BF-BBC48A516E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2347A-AD54-4787-9FB1-FB3F11BC7F22}"/>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5" name="Footer Placeholder 4">
            <a:extLst>
              <a:ext uri="{FF2B5EF4-FFF2-40B4-BE49-F238E27FC236}">
                <a16:creationId xmlns:a16="http://schemas.microsoft.com/office/drawing/2014/main" id="{60BF9130-BA5C-410C-82B5-1C41CFE448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EDEDB-B4BA-4C01-A3D7-21C9397283E7}"/>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766753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6264-A256-442B-9ED4-355A48384C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220756-E32A-4EAC-A614-4C61B0BE9A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E55DE2-E053-4F7B-8FB2-C0DEA3633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4B1DB1-2CFA-45E1-BA6D-99F7D0A15F1B}"/>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6" name="Footer Placeholder 5">
            <a:extLst>
              <a:ext uri="{FF2B5EF4-FFF2-40B4-BE49-F238E27FC236}">
                <a16:creationId xmlns:a16="http://schemas.microsoft.com/office/drawing/2014/main" id="{356DD198-1C1B-47F4-B861-0C1D486C7A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F676A2-6BA6-407A-A614-595EBBF29056}"/>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272794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88E7-3DA8-455A-A5F7-E45C1D74B1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20BCBE-917B-407A-85BD-658517EBA3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41ECEA-032F-45B7-BA33-D58AEF960C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142154-1085-45CD-8B06-56D90298BF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2E390-948A-4C93-98E6-65CD272CFA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E0F643-E70F-4B33-A950-399D6394BF8C}"/>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8" name="Footer Placeholder 7">
            <a:extLst>
              <a:ext uri="{FF2B5EF4-FFF2-40B4-BE49-F238E27FC236}">
                <a16:creationId xmlns:a16="http://schemas.microsoft.com/office/drawing/2014/main" id="{A531B7C8-5E3E-4078-AA69-D47AE78AFE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D0F977-6E85-499B-9C54-0DEF37369AAF}"/>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16810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853C-F35F-4036-8CD4-6A508CB281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6B3A3E-529F-42D5-A859-04A16A2D0C8A}"/>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4" name="Footer Placeholder 3">
            <a:extLst>
              <a:ext uri="{FF2B5EF4-FFF2-40B4-BE49-F238E27FC236}">
                <a16:creationId xmlns:a16="http://schemas.microsoft.com/office/drawing/2014/main" id="{49E76FA6-02C3-471F-9E6E-5A47AA8E81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45CCF9-CAED-4B9A-8917-9B34A06FA43A}"/>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73087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C41D60-67DB-4D27-B246-DCFEA70A3B05}"/>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3" name="Footer Placeholder 2">
            <a:extLst>
              <a:ext uri="{FF2B5EF4-FFF2-40B4-BE49-F238E27FC236}">
                <a16:creationId xmlns:a16="http://schemas.microsoft.com/office/drawing/2014/main" id="{1CAE1688-BD8E-43F4-9589-E3E1DB017C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6A4824-AEA5-4187-96FF-31039DC16F7B}"/>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1989879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881C-E15B-40EE-A91D-FEFF693B0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6D7E93-1314-4D44-BED2-CA40D4BC5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30AB1B-815F-416F-AF2D-75FB5504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82BA4-CD0C-4FD6-8BF7-317A7250D6FF}"/>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6" name="Footer Placeholder 5">
            <a:extLst>
              <a:ext uri="{FF2B5EF4-FFF2-40B4-BE49-F238E27FC236}">
                <a16:creationId xmlns:a16="http://schemas.microsoft.com/office/drawing/2014/main" id="{CC8F989E-F721-45E8-872D-76EF5C7D6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9A9223-235C-495F-A18D-1C323EA107CB}"/>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25017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12/24/21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282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6BCC-4461-4815-9C7F-BE8AD5811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2B64FF-C9D2-417A-B74A-B9E12A33A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69395A-858A-4660-9C15-DD3F69CD4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AF5D8-D6AA-4043-9809-202FE3ED8D8A}"/>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6" name="Footer Placeholder 5">
            <a:extLst>
              <a:ext uri="{FF2B5EF4-FFF2-40B4-BE49-F238E27FC236}">
                <a16:creationId xmlns:a16="http://schemas.microsoft.com/office/drawing/2014/main" id="{A5C94415-BB04-439F-B916-02CD5AEFA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B07213-A136-4BE3-8FDB-0E9C9D5D81E9}"/>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261162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E149-EDD2-4943-9F49-BC23EB0435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F78A3B-A494-4EDF-8FA1-51D4A8E41C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229D3-2F80-4A85-99F7-4D1738669848}"/>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5" name="Footer Placeholder 4">
            <a:extLst>
              <a:ext uri="{FF2B5EF4-FFF2-40B4-BE49-F238E27FC236}">
                <a16:creationId xmlns:a16="http://schemas.microsoft.com/office/drawing/2014/main" id="{33386354-F3D0-4C25-8AA3-332E7C163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8FF8C2-3B3B-45D5-981A-32E497498E50}"/>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1775662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7D393-4487-4187-B1DD-369FA95924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AE80A8-EC9F-4051-A37E-C4B2B145F3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313499-D3CC-4524-BBFB-1CD0E96C3E00}"/>
              </a:ext>
            </a:extLst>
          </p:cNvPr>
          <p:cNvSpPr>
            <a:spLocks noGrp="1"/>
          </p:cNvSpPr>
          <p:nvPr>
            <p:ph type="dt" sz="half" idx="10"/>
          </p:nvPr>
        </p:nvSpPr>
        <p:spPr/>
        <p:txBody>
          <a:bodyPr/>
          <a:lstStyle/>
          <a:p>
            <a:fld id="{5348A3C6-87FE-4D36-8B7A-1D962815F7AE}" type="datetimeFigureOut">
              <a:rPr lang="en-GB" smtClean="0"/>
              <a:t>24/12/2021</a:t>
            </a:fld>
            <a:endParaRPr lang="en-GB"/>
          </a:p>
        </p:txBody>
      </p:sp>
      <p:sp>
        <p:nvSpPr>
          <p:cNvPr id="5" name="Footer Placeholder 4">
            <a:extLst>
              <a:ext uri="{FF2B5EF4-FFF2-40B4-BE49-F238E27FC236}">
                <a16:creationId xmlns:a16="http://schemas.microsoft.com/office/drawing/2014/main" id="{A4CDE6BB-CF1A-45F0-8DEC-05D8C702A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BED2B-A3FE-4C55-817D-EE21C45CA04E}"/>
              </a:ext>
            </a:extLst>
          </p:cNvPr>
          <p:cNvSpPr>
            <a:spLocks noGrp="1"/>
          </p:cNvSpPr>
          <p:nvPr>
            <p:ph type="sldNum" sz="quarter" idx="12"/>
          </p:nvPr>
        </p:nvSpPr>
        <p:spPr/>
        <p:txBody>
          <a:bodyPr/>
          <a:lstStyle/>
          <a:p>
            <a:fld id="{FAEEFFF1-CC43-4818-B8B6-9E6FCD01EB72}" type="slidenum">
              <a:rPr lang="en-GB" smtClean="0"/>
              <a:t>‹#›</a:t>
            </a:fld>
            <a:endParaRPr lang="en-GB"/>
          </a:p>
        </p:txBody>
      </p:sp>
    </p:spTree>
    <p:extLst>
      <p:ext uri="{BB962C8B-B14F-4D97-AF65-F5344CB8AC3E}">
        <p14:creationId xmlns:p14="http://schemas.microsoft.com/office/powerpoint/2010/main" val="125686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12/24/21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617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12/24/21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381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12/24/21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508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12/24/21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439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12/24/21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660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12/24/21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2529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12/24/21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481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12/24/21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195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6DAB16-3C9E-4AFC-B930-17A9B2C9F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B4B972-377D-42E5-A176-BF12AD60F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78B78-365A-4E57-B4B4-FBFF0B8356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8A3C6-87FE-4D36-8B7A-1D962815F7AE}" type="datetimeFigureOut">
              <a:rPr lang="en-GB" smtClean="0"/>
              <a:t>24/12/2021</a:t>
            </a:fld>
            <a:endParaRPr lang="en-GB"/>
          </a:p>
        </p:txBody>
      </p:sp>
      <p:sp>
        <p:nvSpPr>
          <p:cNvPr id="5" name="Footer Placeholder 4">
            <a:extLst>
              <a:ext uri="{FF2B5EF4-FFF2-40B4-BE49-F238E27FC236}">
                <a16:creationId xmlns:a16="http://schemas.microsoft.com/office/drawing/2014/main" id="{D9F7ECE6-030D-47C7-B238-1FE75B006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2CD8B2-EBD8-4D49-A594-FEE2FD45E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EFFF1-CC43-4818-B8B6-9E6FCD01EB72}" type="slidenum">
              <a:rPr lang="en-GB" smtClean="0"/>
              <a:t>‹#›</a:t>
            </a:fld>
            <a:endParaRPr lang="en-GB"/>
          </a:p>
        </p:txBody>
      </p:sp>
    </p:spTree>
    <p:extLst>
      <p:ext uri="{BB962C8B-B14F-4D97-AF65-F5344CB8AC3E}">
        <p14:creationId xmlns:p14="http://schemas.microsoft.com/office/powerpoint/2010/main" val="236954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diagramColors" Target="../diagrams/colors1.xml"/><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diagramQuickStyle" Target="../diagrams/quickStyle1.xml"/><Relationship Id="rId2" Type="http://schemas.openxmlformats.org/officeDocument/2006/relationships/image" Target="../media/image20.jpg"/><Relationship Id="rId1" Type="http://schemas.openxmlformats.org/officeDocument/2006/relationships/slideLayout" Target="../slideLayouts/slideLayout12.xml"/><Relationship Id="rId6" Type="http://schemas.openxmlformats.org/officeDocument/2006/relationships/image" Target="../media/image24.JPG"/><Relationship Id="rId11" Type="http://schemas.openxmlformats.org/officeDocument/2006/relationships/diagramLayout" Target="../diagrams/layout1.xml"/><Relationship Id="rId5" Type="http://schemas.openxmlformats.org/officeDocument/2006/relationships/image" Target="../media/image23.jpg"/><Relationship Id="rId15" Type="http://schemas.openxmlformats.org/officeDocument/2006/relationships/image" Target="../media/image10.png"/><Relationship Id="rId10" Type="http://schemas.openxmlformats.org/officeDocument/2006/relationships/diagramData" Target="../diagrams/data1.xml"/><Relationship Id="rId4" Type="http://schemas.openxmlformats.org/officeDocument/2006/relationships/image" Target="../media/image22.jpg"/><Relationship Id="rId9" Type="http://schemas.openxmlformats.org/officeDocument/2006/relationships/image" Target="../media/image27.jpg"/><Relationship Id="rId14"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sustainableleatherfoundation.com/" TargetMode="External"/><Relationship Id="rId5" Type="http://schemas.openxmlformats.org/officeDocument/2006/relationships/hyperlink" Target="mailto:Deborah@sustainableleatherfoundation.com" TargetMode="Externa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69CE-CE33-41B7-BBC9-31618930E74B}"/>
              </a:ext>
            </a:extLst>
          </p:cNvPr>
          <p:cNvSpPr>
            <a:spLocks noGrp="1"/>
          </p:cNvSpPr>
          <p:nvPr>
            <p:ph type="ctrTitle"/>
          </p:nvPr>
        </p:nvSpPr>
        <p:spPr>
          <a:xfrm>
            <a:off x="7621981" y="1107242"/>
            <a:ext cx="4087306" cy="2321758"/>
          </a:xfrm>
        </p:spPr>
        <p:txBody>
          <a:bodyPr anchor="b">
            <a:normAutofit fontScale="90000"/>
          </a:bodyPr>
          <a:lstStyle/>
          <a:p>
            <a:r>
              <a:rPr lang="en-GB" sz="5400" b="1" dirty="0">
                <a:solidFill>
                  <a:srgbClr val="BAAC5C"/>
                </a:solidFill>
              </a:rPr>
              <a:t>Sustainable Leather Foundation</a:t>
            </a:r>
            <a:br>
              <a:rPr lang="en-GB" sz="5400" b="1" dirty="0">
                <a:solidFill>
                  <a:srgbClr val="BAAC5C"/>
                </a:solidFill>
              </a:rPr>
            </a:br>
            <a:r>
              <a:rPr lang="en-GB" sz="5400" b="1" dirty="0" err="1">
                <a:solidFill>
                  <a:srgbClr val="BAAC5C"/>
                </a:solidFill>
              </a:rPr>
              <a:t>可持續性皮革基金會</a:t>
            </a:r>
            <a:endParaRPr lang="en-GB" sz="5400" b="1" dirty="0">
              <a:solidFill>
                <a:srgbClr val="BAAC5C"/>
              </a:solidFill>
            </a:endParaRPr>
          </a:p>
        </p:txBody>
      </p:sp>
      <p:sp>
        <p:nvSpPr>
          <p:cNvPr id="3" name="Subtitle 2">
            <a:extLst>
              <a:ext uri="{FF2B5EF4-FFF2-40B4-BE49-F238E27FC236}">
                <a16:creationId xmlns:a16="http://schemas.microsoft.com/office/drawing/2014/main" id="{F4013865-659D-48B9-B318-03E17F6D37E3}"/>
              </a:ext>
            </a:extLst>
          </p:cNvPr>
          <p:cNvSpPr>
            <a:spLocks noGrp="1"/>
          </p:cNvSpPr>
          <p:nvPr>
            <p:ph type="subTitle" idx="1"/>
          </p:nvPr>
        </p:nvSpPr>
        <p:spPr>
          <a:xfrm>
            <a:off x="6096000" y="5878286"/>
            <a:ext cx="5613287" cy="897340"/>
          </a:xfrm>
        </p:spPr>
        <p:txBody>
          <a:bodyPr anchor="t">
            <a:noAutofit/>
          </a:bodyPr>
          <a:lstStyle/>
          <a:p>
            <a:r>
              <a:rPr lang="en-GB" sz="1800" b="1" dirty="0" err="1">
                <a:solidFill>
                  <a:srgbClr val="BAAC5C"/>
                </a:solidFill>
              </a:rPr>
              <a:t>產業主導</a:t>
            </a:r>
            <a:r>
              <a:rPr lang="en-GB" sz="1800" b="1" dirty="0">
                <a:solidFill>
                  <a:srgbClr val="BAAC5C"/>
                </a:solidFill>
              </a:rPr>
              <a:t> – </a:t>
            </a:r>
            <a:r>
              <a:rPr lang="en-GB" sz="1800" b="1" dirty="0" err="1">
                <a:solidFill>
                  <a:srgbClr val="BAAC5C"/>
                </a:solidFill>
              </a:rPr>
              <a:t>以消費者為中心</a:t>
            </a:r>
            <a:r>
              <a:rPr lang="en-GB" sz="1800" b="1" dirty="0">
                <a:solidFill>
                  <a:srgbClr val="BAAC5C"/>
                </a:solidFill>
              </a:rPr>
              <a:t> – </a:t>
            </a:r>
            <a:r>
              <a:rPr lang="en-GB" sz="1800" b="1" dirty="0" err="1">
                <a:solidFill>
                  <a:srgbClr val="BAAC5C"/>
                </a:solidFill>
              </a:rPr>
              <a:t>嶄新的方法</a:t>
            </a:r>
            <a:endParaRPr lang="en-GB" sz="1800" b="1" dirty="0">
              <a:solidFill>
                <a:srgbClr val="BAAC5C"/>
              </a:solidFill>
            </a:endParaRPr>
          </a:p>
          <a:p>
            <a:r>
              <a:rPr lang="en-GB" sz="1800" b="1" dirty="0">
                <a:solidFill>
                  <a:srgbClr val="BAAC5C"/>
                </a:solidFill>
              </a:rPr>
              <a:t>www.sustainableleatherfoundation.com</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737B068-4DC3-4C95-B8F6-5BE2BFDE6DF5}"/>
              </a:ext>
            </a:extLst>
          </p:cNvPr>
          <p:cNvPicPr>
            <a:picLocks noChangeAspect="1"/>
          </p:cNvPicPr>
          <p:nvPr/>
        </p:nvPicPr>
        <p:blipFill>
          <a:blip r:embed="rId2">
            <a:extLst>
              <a:ext uri="{28A0092B-C50C-407E-A947-70E740481C1C}">
                <a14:useLocalDpi xmlns:a14="http://schemas.microsoft.com/office/drawing/2010/main"/>
              </a:ext>
            </a:extLst>
          </a:blip>
          <a:srcRect l="9909" r="990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6" name="Picture 5" descr="Logo&#10;&#10;Description automatically generated with medium confidence">
            <a:extLst>
              <a:ext uri="{FF2B5EF4-FFF2-40B4-BE49-F238E27FC236}">
                <a16:creationId xmlns:a16="http://schemas.microsoft.com/office/drawing/2014/main" id="{02650CC3-DC73-4D89-A539-6130678512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4288" y="2739213"/>
            <a:ext cx="1980109" cy="2011680"/>
          </a:xfrm>
          <a:prstGeom prst="rect">
            <a:avLst/>
          </a:prstGeom>
        </p:spPr>
      </p:pic>
      <p:sp>
        <p:nvSpPr>
          <p:cNvPr id="7" name="Title 1">
            <a:extLst>
              <a:ext uri="{FF2B5EF4-FFF2-40B4-BE49-F238E27FC236}">
                <a16:creationId xmlns:a16="http://schemas.microsoft.com/office/drawing/2014/main" id="{447F0EB3-3537-41DF-901F-962AD9DAC5C8}"/>
              </a:ext>
            </a:extLst>
          </p:cNvPr>
          <p:cNvSpPr txBox="1">
            <a:spLocks/>
          </p:cNvSpPr>
          <p:nvPr/>
        </p:nvSpPr>
        <p:spPr>
          <a:xfrm>
            <a:off x="7621981" y="3665952"/>
            <a:ext cx="4087306" cy="897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err="1">
                <a:solidFill>
                  <a:srgbClr val="BAAC5C"/>
                </a:solidFill>
              </a:rPr>
              <a:t>簡介</a:t>
            </a:r>
            <a:endParaRPr lang="en-GB" sz="3600" b="1" dirty="0">
              <a:solidFill>
                <a:srgbClr val="BAAC5C"/>
              </a:solidFill>
            </a:endParaRPr>
          </a:p>
        </p:txBody>
      </p:sp>
    </p:spTree>
    <p:extLst>
      <p:ext uri="{BB962C8B-B14F-4D97-AF65-F5344CB8AC3E}">
        <p14:creationId xmlns:p14="http://schemas.microsoft.com/office/powerpoint/2010/main" val="657012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35F3D0-CCF1-42AC-99B4-4B2FE916BD44}"/>
              </a:ext>
            </a:extLst>
          </p:cNvPr>
          <p:cNvPicPr>
            <a:picLocks noChangeAspect="1"/>
          </p:cNvPicPr>
          <p:nvPr/>
        </p:nvPicPr>
        <p:blipFill>
          <a:blip r:embed="rId3"/>
          <a:stretch>
            <a:fillRect/>
          </a:stretch>
        </p:blipFill>
        <p:spPr>
          <a:xfrm>
            <a:off x="10289978" y="204954"/>
            <a:ext cx="1609483" cy="1530229"/>
          </a:xfrm>
          <a:prstGeom prst="rect">
            <a:avLst/>
          </a:prstGeom>
        </p:spPr>
      </p:pic>
      <p:sp>
        <p:nvSpPr>
          <p:cNvPr id="18" name="TextBox 17">
            <a:extLst>
              <a:ext uri="{FF2B5EF4-FFF2-40B4-BE49-F238E27FC236}">
                <a16:creationId xmlns:a16="http://schemas.microsoft.com/office/drawing/2014/main" id="{DDAACC27-CFDE-4995-A128-6D8877A41718}"/>
              </a:ext>
            </a:extLst>
          </p:cNvPr>
          <p:cNvSpPr txBox="1"/>
          <p:nvPr/>
        </p:nvSpPr>
        <p:spPr>
          <a:xfrm>
            <a:off x="0" y="6447487"/>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AAC5C"/>
                </a:solidFill>
                <a:effectLst/>
                <a:uLnTx/>
                <a:uFillTx/>
                <a:latin typeface="Univers" panose="020F0502020204030204"/>
                <a:ea typeface="+mn-ea"/>
                <a:cs typeface="+mn-cs"/>
              </a:rPr>
              <a:t>www.sustainableleatherfoundation.com</a:t>
            </a:r>
          </a:p>
        </p:txBody>
      </p:sp>
      <p:sp>
        <p:nvSpPr>
          <p:cNvPr id="12" name="TextBox 11">
            <a:extLst>
              <a:ext uri="{FF2B5EF4-FFF2-40B4-BE49-F238E27FC236}">
                <a16:creationId xmlns:a16="http://schemas.microsoft.com/office/drawing/2014/main" id="{8F53E20C-E9B8-46D8-BA15-68A6847479BA}"/>
              </a:ext>
            </a:extLst>
          </p:cNvPr>
          <p:cNvSpPr txBox="1"/>
          <p:nvPr/>
        </p:nvSpPr>
        <p:spPr>
          <a:xfrm>
            <a:off x="900924" y="1514764"/>
            <a:ext cx="497957" cy="7758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Univers" panose="020F0502020204030204"/>
              <a:ea typeface="+mn-ea"/>
              <a:cs typeface="+mn-cs"/>
            </a:endParaRPr>
          </a:p>
        </p:txBody>
      </p:sp>
      <p:sp>
        <p:nvSpPr>
          <p:cNvPr id="13" name="TextBox 12">
            <a:extLst>
              <a:ext uri="{FF2B5EF4-FFF2-40B4-BE49-F238E27FC236}">
                <a16:creationId xmlns:a16="http://schemas.microsoft.com/office/drawing/2014/main" id="{BAF69701-B459-4A4E-AABF-99D98BDE6D58}"/>
              </a:ext>
            </a:extLst>
          </p:cNvPr>
          <p:cNvSpPr txBox="1"/>
          <p:nvPr/>
        </p:nvSpPr>
        <p:spPr>
          <a:xfrm>
            <a:off x="10356376" y="1743166"/>
            <a:ext cx="934700" cy="7758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Univers" panose="020F0502020204030204"/>
              <a:ea typeface="+mn-ea"/>
              <a:cs typeface="+mn-cs"/>
            </a:endParaRPr>
          </a:p>
        </p:txBody>
      </p:sp>
      <p:sp>
        <p:nvSpPr>
          <p:cNvPr id="14" name="TextBox 13">
            <a:extLst>
              <a:ext uri="{FF2B5EF4-FFF2-40B4-BE49-F238E27FC236}">
                <a16:creationId xmlns:a16="http://schemas.microsoft.com/office/drawing/2014/main" id="{3EA0B517-A963-4C2B-B168-AADFF6BCB626}"/>
              </a:ext>
            </a:extLst>
          </p:cNvPr>
          <p:cNvSpPr txBox="1"/>
          <p:nvPr/>
        </p:nvSpPr>
        <p:spPr>
          <a:xfrm>
            <a:off x="711811" y="1735183"/>
            <a:ext cx="10398033" cy="3785652"/>
          </a:xfrm>
          <a:prstGeom prst="rect">
            <a:avLst/>
          </a:prstGeom>
          <a:noFill/>
        </p:spPr>
        <p:txBody>
          <a:bodyPr wrap="square">
            <a:spAutoFit/>
          </a:bodyPr>
          <a:lstStyle/>
          <a:p>
            <a:r>
              <a:rPr lang="zh-TW" altLang="en-US" sz="2400" dirty="0">
                <a:latin typeface="Calibri" panose="020F0502020204030204" pitchFamily="34" charset="0"/>
                <a:ea typeface="Calibri" panose="020F0502020204030204" pitchFamily="34" charset="0"/>
                <a:cs typeface="Times New Roman" panose="02020603050405020304" pitchFamily="18" charset="0"/>
              </a:rPr>
              <a:t>作為皮革行業所有利益相關者受益的全球基金會，可持續皮革基金會的重點是提供認證計劃</a:t>
            </a:r>
            <a:r>
              <a:rPr lang="en-US" altLang="zh-TW" sz="2400" dirty="0">
                <a:latin typeface="Calibri" panose="020F0502020204030204" pitchFamily="34" charset="0"/>
                <a:ea typeface="Calibri" panose="020F0502020204030204" pitchFamily="34" charset="0"/>
                <a:cs typeface="Times New Roman" panose="02020603050405020304" pitchFamily="18" charset="0"/>
              </a:rPr>
              <a:t>;</a:t>
            </a:r>
            <a:r>
              <a:rPr lang="zh-TW" altLang="en-US" sz="2400" dirty="0">
                <a:latin typeface="Calibri" panose="020F0502020204030204" pitchFamily="34" charset="0"/>
                <a:ea typeface="Calibri" panose="020F0502020204030204" pitchFamily="34" charset="0"/>
                <a:cs typeface="Times New Roman" panose="02020603050405020304" pitchFamily="18" charset="0"/>
              </a:rPr>
              <a:t>教育</a:t>
            </a:r>
            <a:r>
              <a:rPr lang="en-US" altLang="zh-TW" sz="2400" dirty="0">
                <a:latin typeface="Calibri" panose="020F0502020204030204" pitchFamily="34" charset="0"/>
                <a:ea typeface="Calibri" panose="020F0502020204030204" pitchFamily="34" charset="0"/>
                <a:cs typeface="Times New Roman" panose="02020603050405020304" pitchFamily="18" charset="0"/>
              </a:rPr>
              <a:t>;</a:t>
            </a:r>
            <a:r>
              <a:rPr lang="zh-TW" altLang="en-US" sz="2400" dirty="0">
                <a:latin typeface="Calibri" panose="020F0502020204030204" pitchFamily="34" charset="0"/>
                <a:ea typeface="Calibri" panose="020F0502020204030204" pitchFamily="34" charset="0"/>
                <a:cs typeface="Times New Roman" panose="02020603050405020304" pitchFamily="18" charset="0"/>
              </a:rPr>
              <a:t>最佳實踐</a:t>
            </a:r>
            <a:r>
              <a:rPr lang="en-US" altLang="zh-TW" sz="2400" dirty="0">
                <a:latin typeface="Calibri" panose="020F0502020204030204" pitchFamily="34" charset="0"/>
                <a:ea typeface="Calibri" panose="020F0502020204030204" pitchFamily="34" charset="0"/>
                <a:cs typeface="Times New Roman" panose="02020603050405020304" pitchFamily="18" charset="0"/>
              </a:rPr>
              <a:t>;</a:t>
            </a:r>
            <a:r>
              <a:rPr lang="zh-TW" altLang="en-US" sz="2400" dirty="0">
                <a:latin typeface="Calibri" panose="020F0502020204030204" pitchFamily="34" charset="0"/>
                <a:ea typeface="Calibri" panose="020F0502020204030204" pitchFamily="34" charset="0"/>
                <a:cs typeface="Times New Roman" panose="02020603050405020304" pitchFamily="18" charset="0"/>
              </a:rPr>
              <a:t>凝聚力和全球行動。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a:t>
            </a:r>
            <a:r>
              <a:rPr lang="zh-TW" altLang="en-US" sz="2400" dirty="0"/>
              <a:t>基金會的核心是</a:t>
            </a:r>
            <a:r>
              <a:rPr lang="en-US" altLang="zh-TW" sz="2400" dirty="0"/>
              <a:t>SLF</a:t>
            </a:r>
            <a:r>
              <a:rPr lang="zh-TW" altLang="en-US" sz="2400" dirty="0"/>
              <a:t>透明度儀錶板™和整合式的根據可持續性的三大支柱（環境、社會和治理）評估皮革製造商和相關設施的新的或已有記錄現有的一致性和性能而連結到認證標準的網路平臺。</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zh-TW" altLang="en-US" sz="2400" dirty="0"/>
              <a:t>通過為消費者提供可持續發展績效的視窗，以及為價值鏈合作夥伴提供完全透明、詳細的數據，基金會可以為人類、地球和利潤獨立地促進更好的協作、更好的解決方案和更好的結果。</a:t>
            </a:r>
            <a:endParaRPr lang="en-GB" sz="2400" dirty="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A1B70C84-CEAB-4339-B653-DF74735372F0}"/>
              </a:ext>
            </a:extLst>
          </p:cNvPr>
          <p:cNvSpPr txBox="1"/>
          <p:nvPr/>
        </p:nvSpPr>
        <p:spPr>
          <a:xfrm>
            <a:off x="2582505" y="204954"/>
            <a:ext cx="7019108" cy="1138773"/>
          </a:xfrm>
          <a:prstGeom prst="rect">
            <a:avLst/>
          </a:prstGeom>
          <a:noFill/>
        </p:spPr>
        <p:txBody>
          <a:bodyPr wrap="square">
            <a:spAutoFit/>
          </a:bodyPr>
          <a:lstStyle/>
          <a:p>
            <a:pPr algn="ctr"/>
            <a:r>
              <a:rPr lang="en-GB" sz="4000" b="1" dirty="0">
                <a:solidFill>
                  <a:srgbClr val="BAAC5C"/>
                </a:solidFill>
                <a:effectLst/>
                <a:latin typeface="Calibri" panose="020F0502020204030204" pitchFamily="34" charset="0"/>
                <a:ea typeface="Calibri" panose="020F0502020204030204" pitchFamily="34" charset="0"/>
                <a:cs typeface="Times New Roman" panose="02020603050405020304" pitchFamily="18" charset="0"/>
              </a:rPr>
              <a:t>Sustainable Leather Foundation</a:t>
            </a:r>
            <a:endParaRPr lang="en-GB" sz="4000" dirty="0">
              <a:solidFill>
                <a:srgbClr val="BAAC5C"/>
              </a:solidFill>
              <a:effectLst/>
              <a:latin typeface="Calibri" panose="020F0502020204030204" pitchFamily="34" charset="0"/>
              <a:ea typeface="Calibri" panose="020F0502020204030204" pitchFamily="34" charset="0"/>
            </a:endParaRPr>
          </a:p>
          <a:p>
            <a:pPr algn="ctr"/>
            <a:r>
              <a:rPr lang="en-GB" sz="2800" b="1" dirty="0" err="1">
                <a:effectLst/>
                <a:latin typeface="Calibri" panose="020F0502020204030204" pitchFamily="34" charset="0"/>
                <a:ea typeface="Calibri" panose="020F0502020204030204" pitchFamily="34" charset="0"/>
                <a:cs typeface="Times New Roman" panose="02020603050405020304" pitchFamily="18" charset="0"/>
              </a:rPr>
              <a:t>產業主導</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err="1">
                <a:effectLst/>
                <a:latin typeface="Calibri" panose="020F0502020204030204" pitchFamily="34" charset="0"/>
                <a:ea typeface="Calibri" panose="020F0502020204030204" pitchFamily="34" charset="0"/>
                <a:cs typeface="Times New Roman" panose="02020603050405020304" pitchFamily="18" charset="0"/>
              </a:rPr>
              <a:t>以消費者為中心</a:t>
            </a:r>
            <a:endParaRPr lang="en-GB" sz="2800" dirty="0">
              <a:effectLst/>
              <a:latin typeface="Calibri" panose="020F0502020204030204" pitchFamily="34" charset="0"/>
              <a:ea typeface="Calibri" panose="020F0502020204030204" pitchFamily="34" charset="0"/>
            </a:endParaRPr>
          </a:p>
        </p:txBody>
      </p:sp>
      <p:cxnSp>
        <p:nvCxnSpPr>
          <p:cNvPr id="8" name="Straight Connector 7">
            <a:extLst>
              <a:ext uri="{FF2B5EF4-FFF2-40B4-BE49-F238E27FC236}">
                <a16:creationId xmlns:a16="http://schemas.microsoft.com/office/drawing/2014/main" id="{4899C816-D19F-4FE7-BDBA-2959585ADCEB}"/>
              </a:ext>
            </a:extLst>
          </p:cNvPr>
          <p:cNvCxnSpPr>
            <a:cxnSpLocks/>
          </p:cNvCxnSpPr>
          <p:nvPr/>
        </p:nvCxnSpPr>
        <p:spPr>
          <a:xfrm rot="5400000">
            <a:off x="6092059" y="-789546"/>
            <a:ext cx="0" cy="4171479"/>
          </a:xfrm>
          <a:prstGeom prst="line">
            <a:avLst/>
          </a:prstGeom>
          <a:noFill/>
          <a:ln w="76200" cap="flat" cmpd="sng" algn="ctr">
            <a:solidFill>
              <a:srgbClr val="BAAC5C"/>
            </a:solidFill>
            <a:prstDash val="solid"/>
            <a:miter lim="800000"/>
          </a:ln>
          <a:effectLst/>
        </p:spPr>
      </p:cxnSp>
    </p:spTree>
    <p:extLst>
      <p:ext uri="{BB962C8B-B14F-4D97-AF65-F5344CB8AC3E}">
        <p14:creationId xmlns:p14="http://schemas.microsoft.com/office/powerpoint/2010/main" val="1430628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25A501-EE6F-4CCC-8F39-6882DDC8618F}"/>
              </a:ext>
            </a:extLst>
          </p:cNvPr>
          <p:cNvPicPr>
            <a:picLocks noChangeAspect="1"/>
          </p:cNvPicPr>
          <p:nvPr/>
        </p:nvPicPr>
        <p:blipFill>
          <a:blip r:embed="rId3"/>
          <a:stretch>
            <a:fillRect/>
          </a:stretch>
        </p:blipFill>
        <p:spPr>
          <a:xfrm>
            <a:off x="10350938" y="120982"/>
            <a:ext cx="1609483" cy="1530229"/>
          </a:xfrm>
          <a:prstGeom prst="rect">
            <a:avLst/>
          </a:prstGeom>
        </p:spPr>
      </p:pic>
      <p:sp>
        <p:nvSpPr>
          <p:cNvPr id="14" name="TextBox 13">
            <a:extLst>
              <a:ext uri="{FF2B5EF4-FFF2-40B4-BE49-F238E27FC236}">
                <a16:creationId xmlns:a16="http://schemas.microsoft.com/office/drawing/2014/main" id="{C4E55F38-F965-4EA9-BE7F-733F5CA4B02B}"/>
              </a:ext>
            </a:extLst>
          </p:cNvPr>
          <p:cNvSpPr txBox="1"/>
          <p:nvPr/>
        </p:nvSpPr>
        <p:spPr>
          <a:xfrm>
            <a:off x="0" y="6484431"/>
            <a:ext cx="12191999" cy="369332"/>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Univers" panose="020F0502020204030204"/>
                <a:ea typeface="+mn-ea"/>
                <a:cs typeface="+mn-cs"/>
              </a:rPr>
              <a:t>www.sustainableleatherfoundation.com</a:t>
            </a:r>
          </a:p>
        </p:txBody>
      </p:sp>
      <p:sp>
        <p:nvSpPr>
          <p:cNvPr id="13" name="TextBox 12">
            <a:extLst>
              <a:ext uri="{FF2B5EF4-FFF2-40B4-BE49-F238E27FC236}">
                <a16:creationId xmlns:a16="http://schemas.microsoft.com/office/drawing/2014/main" id="{99F656BE-0BD4-4F90-A6E4-B528995CAC92}"/>
              </a:ext>
            </a:extLst>
          </p:cNvPr>
          <p:cNvSpPr txBox="1"/>
          <p:nvPr/>
        </p:nvSpPr>
        <p:spPr>
          <a:xfrm>
            <a:off x="120680" y="1253036"/>
            <a:ext cx="5429195" cy="2862322"/>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可持續皮革基金會（</a:t>
            </a:r>
            <a:r>
              <a:rPr lang="en-US" altLang="zh-TW" dirty="0"/>
              <a:t>SLF)</a:t>
            </a:r>
            <a:r>
              <a:rPr lang="zh-TW" altLang="en-US" dirty="0"/>
              <a:t>的成立是為了支援全球皮革業</a:t>
            </a:r>
            <a:r>
              <a:rPr lang="en-US" altLang="zh-TW" dirty="0"/>
              <a:t>;</a:t>
            </a:r>
            <a:r>
              <a:rPr lang="zh-TW" altLang="en-US" dirty="0"/>
              <a:t>學習，改進並為子孫後代保護它。</a:t>
            </a:r>
            <a:endParaRPr lang="en-GB" dirty="0"/>
          </a:p>
          <a:p>
            <a:endParaRPr lang="en-GB" dirty="0"/>
          </a:p>
          <a:p>
            <a:pPr marL="285750" indent="-285750">
              <a:buFont typeface="Arial" panose="020B0604020202020204" pitchFamily="34" charset="0"/>
              <a:buChar char="•"/>
            </a:pPr>
            <a:r>
              <a:rPr lang="zh-TW" altLang="en-US" dirty="0"/>
              <a:t>我們認識到，圍繞皮革製造的信息必須考慮可持續發展的三大支柱，並且必須透明化且易於消化。</a:t>
            </a:r>
            <a:endParaRPr lang="en-GB" dirty="0"/>
          </a:p>
          <a:p>
            <a:endParaRPr lang="en-GB" dirty="0"/>
          </a:p>
          <a:p>
            <a:pPr marL="285750" indent="-285750">
              <a:buFont typeface="Arial" panose="020B0604020202020204" pitchFamily="34" charset="0"/>
              <a:buChar char="•"/>
            </a:pPr>
            <a:r>
              <a:rPr lang="zh-TW" altLang="en-US" dirty="0"/>
              <a:t>我們的目標是為零售商、品牌和其他價值鏈客戶提供工具，以加強他們自己的可持續發展故事講述，同時在整個皮革行業進行合作，以簡化認證標準。</a:t>
            </a:r>
            <a:endParaRPr lang="en-GB" dirty="0"/>
          </a:p>
        </p:txBody>
      </p:sp>
      <p:sp>
        <p:nvSpPr>
          <p:cNvPr id="22" name="TextBox 21">
            <a:extLst>
              <a:ext uri="{FF2B5EF4-FFF2-40B4-BE49-F238E27FC236}">
                <a16:creationId xmlns:a16="http://schemas.microsoft.com/office/drawing/2014/main" id="{2C643A66-939A-4309-B2B4-82AE193D3F28}"/>
              </a:ext>
            </a:extLst>
          </p:cNvPr>
          <p:cNvSpPr txBox="1"/>
          <p:nvPr/>
        </p:nvSpPr>
        <p:spPr>
          <a:xfrm>
            <a:off x="437866" y="128753"/>
            <a:ext cx="6667130" cy="707886"/>
          </a:xfrm>
          <a:prstGeom prst="rect">
            <a:avLst/>
          </a:prstGeom>
          <a:noFill/>
        </p:spPr>
        <p:txBody>
          <a:bodyPr wrap="square" rtlCol="0">
            <a:spAutoFit/>
          </a:bodyPr>
          <a:lstStyle/>
          <a:p>
            <a:r>
              <a:rPr lang="en-GB" sz="4000" dirty="0" err="1">
                <a:solidFill>
                  <a:srgbClr val="BDAC53"/>
                </a:solidFill>
              </a:rPr>
              <a:t>基金會介紹</a:t>
            </a:r>
            <a:endParaRPr lang="en-GB" sz="4000" dirty="0">
              <a:solidFill>
                <a:srgbClr val="BDAC53"/>
              </a:solidFill>
            </a:endParaRPr>
          </a:p>
        </p:txBody>
      </p:sp>
      <p:cxnSp>
        <p:nvCxnSpPr>
          <p:cNvPr id="50" name="Straight Connector 49">
            <a:extLst>
              <a:ext uri="{FF2B5EF4-FFF2-40B4-BE49-F238E27FC236}">
                <a16:creationId xmlns:a16="http://schemas.microsoft.com/office/drawing/2014/main" id="{39035D55-05ED-48D5-9853-9CD5F3129B5B}"/>
              </a:ext>
            </a:extLst>
          </p:cNvPr>
          <p:cNvCxnSpPr>
            <a:cxnSpLocks/>
          </p:cNvCxnSpPr>
          <p:nvPr/>
        </p:nvCxnSpPr>
        <p:spPr>
          <a:xfrm>
            <a:off x="5582193" y="1343260"/>
            <a:ext cx="0" cy="4171479"/>
          </a:xfrm>
          <a:prstGeom prst="line">
            <a:avLst/>
          </a:prstGeom>
          <a:noFill/>
          <a:ln w="76200" cap="flat" cmpd="sng" algn="ctr">
            <a:solidFill>
              <a:srgbClr val="BAAC5C"/>
            </a:solidFill>
            <a:prstDash val="solid"/>
            <a:miter lim="800000"/>
          </a:ln>
          <a:effectLst/>
        </p:spPr>
      </p:cxnSp>
      <p:pic>
        <p:nvPicPr>
          <p:cNvPr id="4" name="Picture 3" descr="A picture containing iPod&#10;&#10;Description automatically generated">
            <a:extLst>
              <a:ext uri="{FF2B5EF4-FFF2-40B4-BE49-F238E27FC236}">
                <a16:creationId xmlns:a16="http://schemas.microsoft.com/office/drawing/2014/main" id="{0E4D71C7-EBF0-4342-B33A-D607F4BB4EB2}"/>
              </a:ext>
            </a:extLst>
          </p:cNvPr>
          <p:cNvPicPr>
            <a:picLocks noChangeAspect="1"/>
          </p:cNvPicPr>
          <p:nvPr/>
        </p:nvPicPr>
        <p:blipFill rotWithShape="1">
          <a:blip r:embed="rId4">
            <a:extLst>
              <a:ext uri="{28A0092B-C50C-407E-A947-70E740481C1C}">
                <a14:useLocalDpi xmlns:a14="http://schemas.microsoft.com/office/drawing/2010/main" val="0"/>
              </a:ext>
            </a:extLst>
          </a:blip>
          <a:srcRect l="17955"/>
          <a:stretch/>
        </p:blipFill>
        <p:spPr>
          <a:xfrm>
            <a:off x="5917008" y="1042021"/>
            <a:ext cx="6154312" cy="4773955"/>
          </a:xfrm>
          <a:prstGeom prst="rect">
            <a:avLst/>
          </a:prstGeom>
        </p:spPr>
      </p:pic>
    </p:spTree>
    <p:extLst>
      <p:ext uri="{BB962C8B-B14F-4D97-AF65-F5344CB8AC3E}">
        <p14:creationId xmlns:p14="http://schemas.microsoft.com/office/powerpoint/2010/main" val="356552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D68E62-1215-4978-BD42-6F48B5140681}"/>
              </a:ext>
            </a:extLst>
          </p:cNvPr>
          <p:cNvSpPr txBox="1"/>
          <p:nvPr/>
        </p:nvSpPr>
        <p:spPr>
          <a:xfrm>
            <a:off x="4145447" y="886096"/>
            <a:ext cx="3796770" cy="2339102"/>
          </a:xfrm>
          <a:prstGeom prst="rect">
            <a:avLst/>
          </a:prstGeom>
          <a:noFill/>
          <a:ln w="127000" cmpd="sng">
            <a:solidFill>
              <a:schemeClr val="tx1">
                <a:lumMod val="50000"/>
                <a:lumOff val="50000"/>
              </a:schemeClr>
            </a:solidFill>
          </a:ln>
        </p:spPr>
        <p:txBody>
          <a:bodyPr wrap="square">
            <a:spAutoFit/>
          </a:bodyPr>
          <a:lstStyle/>
          <a:p>
            <a:pPr lvl="0">
              <a:defRPr/>
            </a:pPr>
            <a:r>
              <a:rPr lang="zh-TW" altLang="en-US" b="1" dirty="0"/>
              <a:t>以品牌為中心的透明度儀錶板™顯示</a:t>
            </a:r>
            <a:r>
              <a:rPr kumimoji="0" lang="en-GB" sz="2000" b="1" i="0" u="none" strike="noStrike" kern="1200" cap="none" spc="0" normalizeH="0" baseline="0" noProof="0" dirty="0">
                <a:ln>
                  <a:noFill/>
                </a:ln>
                <a:solidFill>
                  <a:prstClr val="black"/>
                </a:solidFill>
                <a:effectLst/>
                <a:uLnTx/>
                <a:uFillTx/>
                <a:latin typeface="Univers" panose="020F0502020204030204"/>
                <a:ea typeface="+mn-ea"/>
                <a:cs typeface="+mn-cs"/>
              </a:rPr>
              <a:t>:</a:t>
            </a:r>
          </a:p>
          <a:p>
            <a:pPr marL="342900" lvl="0" indent="-342900">
              <a:buBlip>
                <a:blip r:embed="rId3"/>
              </a:buBlip>
              <a:defRPr/>
            </a:pPr>
            <a:r>
              <a:rPr lang="zh-TW" altLang="en-US" b="1" dirty="0">
                <a:solidFill>
                  <a:prstClr val="black"/>
                </a:solidFill>
              </a:rPr>
              <a:t>概述資訊
儀錶板摘要</a:t>
            </a:r>
            <a:endParaRPr kumimoji="0" lang="en-GB" sz="1800" b="1" i="0" u="none" strike="noStrike" kern="1200" cap="none" spc="0" normalizeH="0" baseline="0" noProof="0" dirty="0">
              <a:ln>
                <a:noFill/>
              </a:ln>
              <a:solidFill>
                <a:prstClr val="black"/>
              </a:solidFill>
              <a:effectLst/>
              <a:uLnTx/>
              <a:uFillTx/>
              <a:latin typeface="Univers" panose="020F0502020204030204"/>
              <a:ea typeface="+mn-ea"/>
              <a:cs typeface="+mn-cs"/>
            </a:endParaRPr>
          </a:p>
          <a:p>
            <a:pPr marL="342900" lvl="0" indent="-342900">
              <a:buBlip>
                <a:blip r:embed="rId3"/>
              </a:buBlip>
              <a:defRPr/>
            </a:pPr>
            <a:r>
              <a:rPr lang="zh-TW" altLang="en-US" b="1" dirty="0">
                <a:solidFill>
                  <a:prstClr val="black"/>
                </a:solidFill>
              </a:rPr>
              <a:t>摘要背後的細度分項解釋
消費數據</a:t>
            </a:r>
            <a:endParaRPr kumimoji="0" lang="en-GB" sz="1800" b="1" i="0" u="none" strike="noStrike" kern="1200" cap="none" spc="0" normalizeH="0" baseline="0" noProof="0" dirty="0">
              <a:ln>
                <a:noFill/>
              </a:ln>
              <a:solidFill>
                <a:prstClr val="black"/>
              </a:solidFill>
              <a:effectLst/>
              <a:uLnTx/>
              <a:uFillTx/>
              <a:latin typeface="Univers" panose="020F0502020204030204"/>
              <a:ea typeface="+mn-ea"/>
              <a:cs typeface="+mn-cs"/>
            </a:endParaRPr>
          </a:p>
          <a:p>
            <a:pPr marL="342900" lvl="0" indent="-342900">
              <a:buBlip>
                <a:blip r:embed="rId3"/>
              </a:buBlip>
              <a:defRPr/>
            </a:pPr>
            <a:r>
              <a:rPr lang="zh-TW" altLang="en-US" b="1" dirty="0">
                <a:solidFill>
                  <a:prstClr val="black"/>
                </a:solidFill>
              </a:rPr>
              <a:t>所有一致性摘要
</a:t>
            </a:r>
            <a:endParaRPr kumimoji="0" lang="en-GB" sz="1800" b="1" i="0" u="none" strike="noStrike" kern="1200" cap="none" spc="0" normalizeH="0" baseline="0" noProof="0" dirty="0">
              <a:ln>
                <a:noFill/>
              </a:ln>
              <a:solidFill>
                <a:prstClr val="black"/>
              </a:solidFill>
              <a:effectLst/>
              <a:uLnTx/>
              <a:uFillTx/>
              <a:latin typeface="Univers" panose="020F0502020204030204"/>
              <a:ea typeface="+mn-ea"/>
              <a:cs typeface="+mn-cs"/>
            </a:endParaRPr>
          </a:p>
        </p:txBody>
      </p:sp>
      <p:sp>
        <p:nvSpPr>
          <p:cNvPr id="2" name="Title 1">
            <a:extLst>
              <a:ext uri="{FF2B5EF4-FFF2-40B4-BE49-F238E27FC236}">
                <a16:creationId xmlns:a16="http://schemas.microsoft.com/office/drawing/2014/main" id="{99CC6D4D-0752-4CF1-B435-E52DE13C498A}"/>
              </a:ext>
            </a:extLst>
          </p:cNvPr>
          <p:cNvSpPr>
            <a:spLocks noGrp="1"/>
          </p:cNvSpPr>
          <p:nvPr>
            <p:ph type="title"/>
          </p:nvPr>
        </p:nvSpPr>
        <p:spPr>
          <a:xfrm>
            <a:off x="6887915" y="121489"/>
            <a:ext cx="6479177" cy="1450757"/>
          </a:xfrm>
        </p:spPr>
        <p:txBody>
          <a:bodyPr>
            <a:normAutofit fontScale="90000"/>
          </a:bodyPr>
          <a:lstStyle/>
          <a:p>
            <a:r>
              <a:rPr lang="en-GB" dirty="0">
                <a:solidFill>
                  <a:srgbClr val="BAAC5C"/>
                </a:solidFill>
              </a:rPr>
              <a:t>How will it work?</a:t>
            </a:r>
            <a:br>
              <a:rPr lang="en-GB" dirty="0">
                <a:solidFill>
                  <a:srgbClr val="0070C0"/>
                </a:solidFill>
              </a:rPr>
            </a:br>
            <a:br>
              <a:rPr lang="en-GB" dirty="0">
                <a:solidFill>
                  <a:srgbClr val="0070C0"/>
                </a:solidFill>
              </a:rPr>
            </a:br>
            <a:endParaRPr lang="en-GB" sz="3100" dirty="0"/>
          </a:p>
        </p:txBody>
      </p:sp>
      <p:pic>
        <p:nvPicPr>
          <p:cNvPr id="5" name="Picture 4">
            <a:extLst>
              <a:ext uri="{FF2B5EF4-FFF2-40B4-BE49-F238E27FC236}">
                <a16:creationId xmlns:a16="http://schemas.microsoft.com/office/drawing/2014/main" id="{2D25A501-EE6F-4CCC-8F39-6882DDC8618F}"/>
              </a:ext>
            </a:extLst>
          </p:cNvPr>
          <p:cNvPicPr>
            <a:picLocks noChangeAspect="1"/>
          </p:cNvPicPr>
          <p:nvPr/>
        </p:nvPicPr>
        <p:blipFill>
          <a:blip r:embed="rId4"/>
          <a:stretch>
            <a:fillRect/>
          </a:stretch>
        </p:blipFill>
        <p:spPr>
          <a:xfrm>
            <a:off x="10350938" y="120982"/>
            <a:ext cx="1609483" cy="1530229"/>
          </a:xfrm>
          <a:prstGeom prst="rect">
            <a:avLst/>
          </a:prstGeom>
        </p:spPr>
      </p:pic>
      <p:sp>
        <p:nvSpPr>
          <p:cNvPr id="4" name="TextBox 3">
            <a:extLst>
              <a:ext uri="{FF2B5EF4-FFF2-40B4-BE49-F238E27FC236}">
                <a16:creationId xmlns:a16="http://schemas.microsoft.com/office/drawing/2014/main" id="{734FEA98-E295-43EE-86D6-A761B23F6082}"/>
              </a:ext>
            </a:extLst>
          </p:cNvPr>
          <p:cNvSpPr txBox="1"/>
          <p:nvPr/>
        </p:nvSpPr>
        <p:spPr>
          <a:xfrm>
            <a:off x="5267083" y="4882008"/>
            <a:ext cx="4860421" cy="1200329"/>
          </a:xfrm>
          <a:prstGeom prst="rect">
            <a:avLst/>
          </a:prstGeom>
          <a:noFill/>
          <a:ln w="127000" cmpd="sng">
            <a:solidFill>
              <a:srgbClr val="EBE7D1"/>
            </a:solidFill>
          </a:ln>
        </p:spPr>
        <p:txBody>
          <a:bodyPr wrap="square" rtlCol="0">
            <a:spAutoFit/>
          </a:bodyPr>
          <a:lstStyle/>
          <a:p>
            <a:pPr lvl="0">
              <a:defRPr/>
            </a:pPr>
            <a:r>
              <a:rPr lang="zh-TW" altLang="en-US" b="1" dirty="0">
                <a:solidFill>
                  <a:prstClr val="black"/>
                </a:solidFill>
              </a:rPr>
              <a:t>消費者介面</a:t>
            </a:r>
            <a:r>
              <a:rPr kumimoji="0" lang="en-GB" sz="1800" b="1" i="0" u="none" strike="noStrike" kern="1200" cap="none" spc="0" normalizeH="0" baseline="0" noProof="0" dirty="0">
                <a:ln>
                  <a:noFill/>
                </a:ln>
                <a:solidFill>
                  <a:prstClr val="black"/>
                </a:solidFill>
                <a:effectLst/>
                <a:uLnTx/>
                <a:uFillTx/>
                <a:latin typeface="Univers" panose="020F0502020204030204"/>
                <a:ea typeface="+mn-ea"/>
                <a:cs typeface="+mn-cs"/>
              </a:rPr>
              <a:t>: </a:t>
            </a:r>
          </a:p>
          <a:p>
            <a:pPr lvl="0">
              <a:defRPr/>
            </a:pPr>
            <a:r>
              <a:rPr lang="zh-TW" altLang="en-US" b="1" dirty="0">
                <a:solidFill>
                  <a:prstClr val="black"/>
                </a:solidFill>
              </a:rPr>
              <a:t>通過</a:t>
            </a:r>
            <a:r>
              <a:rPr lang="en-GB" b="1" dirty="0">
                <a:solidFill>
                  <a:prstClr val="black"/>
                </a:solidFill>
              </a:rPr>
              <a:t>POS</a:t>
            </a:r>
            <a:r>
              <a:rPr lang="zh-TW" altLang="en-US" b="1" dirty="0">
                <a:solidFill>
                  <a:prstClr val="black"/>
                </a:solidFill>
              </a:rPr>
              <a:t>和</a:t>
            </a:r>
            <a:r>
              <a:rPr lang="en-GB" b="1" dirty="0">
                <a:solidFill>
                  <a:prstClr val="black"/>
                </a:solidFill>
              </a:rPr>
              <a:t>QR</a:t>
            </a:r>
            <a:r>
              <a:rPr lang="zh-TW" altLang="en-US" b="1" dirty="0">
                <a:solidFill>
                  <a:prstClr val="black"/>
                </a:solidFill>
              </a:rPr>
              <a:t>技術為消費者提供品牌資訊並連結到產品生命週期管理
</a:t>
            </a:r>
            <a:endParaRPr kumimoji="0" lang="en-GB" sz="2000" b="0" i="0" u="none" strike="noStrike" kern="1200" cap="none" spc="0" normalizeH="0" baseline="0" noProof="0" dirty="0">
              <a:ln>
                <a:noFill/>
              </a:ln>
              <a:solidFill>
                <a:prstClr val="black"/>
              </a:solidFill>
              <a:effectLst/>
              <a:uLnTx/>
              <a:uFillTx/>
              <a:latin typeface="Univers" panose="020F0502020204030204"/>
              <a:ea typeface="+mn-ea"/>
              <a:cs typeface="+mn-cs"/>
            </a:endParaRPr>
          </a:p>
        </p:txBody>
      </p:sp>
      <p:pic>
        <p:nvPicPr>
          <p:cNvPr id="10" name="Picture 9" descr="A picture containing shape&#10;&#10;Description automatically generated">
            <a:extLst>
              <a:ext uri="{FF2B5EF4-FFF2-40B4-BE49-F238E27FC236}">
                <a16:creationId xmlns:a16="http://schemas.microsoft.com/office/drawing/2014/main" id="{3D9A189E-48DF-49B8-BD52-EC49C31A3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865" y="965951"/>
            <a:ext cx="4165883" cy="4340582"/>
          </a:xfrm>
          <a:prstGeom prst="rect">
            <a:avLst/>
          </a:prstGeom>
        </p:spPr>
      </p:pic>
      <p:sp>
        <p:nvSpPr>
          <p:cNvPr id="14" name="TextBox 13">
            <a:extLst>
              <a:ext uri="{FF2B5EF4-FFF2-40B4-BE49-F238E27FC236}">
                <a16:creationId xmlns:a16="http://schemas.microsoft.com/office/drawing/2014/main" id="{C4E55F38-F965-4EA9-BE7F-733F5CA4B02B}"/>
              </a:ext>
            </a:extLst>
          </p:cNvPr>
          <p:cNvSpPr txBox="1"/>
          <p:nvPr/>
        </p:nvSpPr>
        <p:spPr>
          <a:xfrm>
            <a:off x="0" y="6484431"/>
            <a:ext cx="12191999" cy="369332"/>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Univers" panose="020F0502020204030204"/>
                <a:ea typeface="+mn-ea"/>
                <a:cs typeface="+mn-cs"/>
              </a:rPr>
              <a:t>www.sustainableleatherfoundation.com</a:t>
            </a:r>
          </a:p>
        </p:txBody>
      </p:sp>
      <p:pic>
        <p:nvPicPr>
          <p:cNvPr id="3" name="Picture 2">
            <a:extLst>
              <a:ext uri="{FF2B5EF4-FFF2-40B4-BE49-F238E27FC236}">
                <a16:creationId xmlns:a16="http://schemas.microsoft.com/office/drawing/2014/main" id="{851282CA-8BEB-4CD8-B0D8-C4C6CF43E355}"/>
              </a:ext>
            </a:extLst>
          </p:cNvPr>
          <p:cNvPicPr>
            <a:picLocks noChangeAspect="1"/>
          </p:cNvPicPr>
          <p:nvPr/>
        </p:nvPicPr>
        <p:blipFill>
          <a:blip r:embed="rId6"/>
          <a:stretch>
            <a:fillRect/>
          </a:stretch>
        </p:blipFill>
        <p:spPr>
          <a:xfrm>
            <a:off x="557349" y="47968"/>
            <a:ext cx="2908662" cy="10684122"/>
          </a:xfrm>
          <a:prstGeom prst="rect">
            <a:avLst/>
          </a:prstGeom>
        </p:spPr>
      </p:pic>
      <p:cxnSp>
        <p:nvCxnSpPr>
          <p:cNvPr id="11" name="Straight Connector 10">
            <a:extLst>
              <a:ext uri="{FF2B5EF4-FFF2-40B4-BE49-F238E27FC236}">
                <a16:creationId xmlns:a16="http://schemas.microsoft.com/office/drawing/2014/main" id="{85560B4C-443E-4615-8313-3E5B625DF3F4}"/>
              </a:ext>
            </a:extLst>
          </p:cNvPr>
          <p:cNvCxnSpPr>
            <a:cxnSpLocks/>
          </p:cNvCxnSpPr>
          <p:nvPr/>
        </p:nvCxnSpPr>
        <p:spPr>
          <a:xfrm>
            <a:off x="3692433" y="1343260"/>
            <a:ext cx="0" cy="4171479"/>
          </a:xfrm>
          <a:prstGeom prst="line">
            <a:avLst/>
          </a:prstGeom>
          <a:noFill/>
          <a:ln w="76200" cap="flat" cmpd="sng" algn="ctr">
            <a:solidFill>
              <a:srgbClr val="BAAC5C"/>
            </a:solidFill>
            <a:prstDash val="solid"/>
            <a:miter lim="800000"/>
          </a:ln>
          <a:effectLst/>
        </p:spPr>
      </p:cxnSp>
      <p:pic>
        <p:nvPicPr>
          <p:cNvPr id="7" name="Picture 6">
            <a:extLst>
              <a:ext uri="{FF2B5EF4-FFF2-40B4-BE49-F238E27FC236}">
                <a16:creationId xmlns:a16="http://schemas.microsoft.com/office/drawing/2014/main" id="{5CAC65F2-5B8D-44F7-BC3A-C24F7D5FDAC8}"/>
              </a:ext>
            </a:extLst>
          </p:cNvPr>
          <p:cNvPicPr>
            <a:picLocks noChangeAspect="1"/>
          </p:cNvPicPr>
          <p:nvPr/>
        </p:nvPicPr>
        <p:blipFill>
          <a:blip r:embed="rId7"/>
          <a:stretch>
            <a:fillRect/>
          </a:stretch>
        </p:blipFill>
        <p:spPr>
          <a:xfrm>
            <a:off x="7785818" y="1063448"/>
            <a:ext cx="5179744" cy="5194212"/>
          </a:xfrm>
          <a:prstGeom prst="rect">
            <a:avLst/>
          </a:prstGeom>
        </p:spPr>
      </p:pic>
    </p:spTree>
    <p:extLst>
      <p:ext uri="{BB962C8B-B14F-4D97-AF65-F5344CB8AC3E}">
        <p14:creationId xmlns:p14="http://schemas.microsoft.com/office/powerpoint/2010/main" val="2613651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0FC4-6084-48E6-B482-09F9DDF7E6F8}"/>
              </a:ext>
            </a:extLst>
          </p:cNvPr>
          <p:cNvSpPr>
            <a:spLocks noGrp="1"/>
          </p:cNvSpPr>
          <p:nvPr>
            <p:ph type="title"/>
          </p:nvPr>
        </p:nvSpPr>
        <p:spPr>
          <a:xfrm>
            <a:off x="515389" y="146102"/>
            <a:ext cx="10058400" cy="886415"/>
          </a:xfrm>
        </p:spPr>
        <p:txBody>
          <a:bodyPr>
            <a:normAutofit fontScale="90000"/>
          </a:bodyPr>
          <a:lstStyle/>
          <a:p>
            <a:r>
              <a:rPr lang="zh-TW" altLang="en-US" b="1" dirty="0">
                <a:solidFill>
                  <a:srgbClr val="BAAC5C"/>
                </a:solidFill>
              </a:rPr>
              <a:t>如何運作</a:t>
            </a:r>
            <a:r>
              <a:rPr lang="en-GB" b="1" dirty="0">
                <a:solidFill>
                  <a:srgbClr val="BAAC5C"/>
                </a:solidFill>
              </a:rPr>
              <a:t>? </a:t>
            </a:r>
            <a:br>
              <a:rPr lang="en-GB" dirty="0">
                <a:solidFill>
                  <a:srgbClr val="BAAC5C"/>
                </a:solidFill>
              </a:rPr>
            </a:br>
            <a:r>
              <a:rPr lang="zh-TW" altLang="en-US" sz="3600" b="1" dirty="0">
                <a:solidFill>
                  <a:srgbClr val="BAAC5C"/>
                </a:solidFill>
              </a:rPr>
              <a:t>模組化方法</a:t>
            </a:r>
            <a:endParaRPr lang="en-GB" sz="3600" b="1" dirty="0">
              <a:solidFill>
                <a:srgbClr val="BAAC5C"/>
              </a:solidFill>
            </a:endParaRPr>
          </a:p>
        </p:txBody>
      </p:sp>
      <p:pic>
        <p:nvPicPr>
          <p:cNvPr id="3" name="Picture 2">
            <a:extLst>
              <a:ext uri="{FF2B5EF4-FFF2-40B4-BE49-F238E27FC236}">
                <a16:creationId xmlns:a16="http://schemas.microsoft.com/office/drawing/2014/main" id="{B035F3D0-CCF1-42AC-99B4-4B2FE916BD44}"/>
              </a:ext>
            </a:extLst>
          </p:cNvPr>
          <p:cNvPicPr>
            <a:picLocks noChangeAspect="1"/>
          </p:cNvPicPr>
          <p:nvPr/>
        </p:nvPicPr>
        <p:blipFill>
          <a:blip r:embed="rId3"/>
          <a:stretch>
            <a:fillRect/>
          </a:stretch>
        </p:blipFill>
        <p:spPr>
          <a:xfrm>
            <a:off x="10289978" y="204954"/>
            <a:ext cx="1609483" cy="1530229"/>
          </a:xfrm>
          <a:prstGeom prst="rect">
            <a:avLst/>
          </a:prstGeom>
        </p:spPr>
      </p:pic>
      <p:sp>
        <p:nvSpPr>
          <p:cNvPr id="18" name="TextBox 17">
            <a:extLst>
              <a:ext uri="{FF2B5EF4-FFF2-40B4-BE49-F238E27FC236}">
                <a16:creationId xmlns:a16="http://schemas.microsoft.com/office/drawing/2014/main" id="{DDAACC27-CFDE-4995-A128-6D8877A41718}"/>
              </a:ext>
            </a:extLst>
          </p:cNvPr>
          <p:cNvSpPr txBox="1"/>
          <p:nvPr/>
        </p:nvSpPr>
        <p:spPr>
          <a:xfrm>
            <a:off x="0" y="6447487"/>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Univers" panose="020F0502020204030204"/>
                <a:ea typeface="+mn-ea"/>
                <a:cs typeface="+mn-cs"/>
              </a:rPr>
              <a:t>www.sustainableleatherfoundation.com</a:t>
            </a:r>
          </a:p>
        </p:txBody>
      </p:sp>
      <p:sp>
        <p:nvSpPr>
          <p:cNvPr id="12" name="TextBox 11">
            <a:extLst>
              <a:ext uri="{FF2B5EF4-FFF2-40B4-BE49-F238E27FC236}">
                <a16:creationId xmlns:a16="http://schemas.microsoft.com/office/drawing/2014/main" id="{8F53E20C-E9B8-46D8-BA15-68A6847479BA}"/>
              </a:ext>
            </a:extLst>
          </p:cNvPr>
          <p:cNvSpPr txBox="1"/>
          <p:nvPr/>
        </p:nvSpPr>
        <p:spPr>
          <a:xfrm>
            <a:off x="900924" y="1514764"/>
            <a:ext cx="497957" cy="775854"/>
          </a:xfrm>
          <a:prstGeom prst="rect">
            <a:avLst/>
          </a:prstGeom>
          <a:solidFill>
            <a:schemeClr val="bg1"/>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BAF69701-B459-4A4E-AABF-99D98BDE6D58}"/>
              </a:ext>
            </a:extLst>
          </p:cNvPr>
          <p:cNvSpPr txBox="1"/>
          <p:nvPr/>
        </p:nvSpPr>
        <p:spPr>
          <a:xfrm>
            <a:off x="10356376" y="1743166"/>
            <a:ext cx="934700" cy="775854"/>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AC637A7C-8DDB-48B1-A53D-474C356553E0}"/>
              </a:ext>
            </a:extLst>
          </p:cNvPr>
          <p:cNvPicPr>
            <a:picLocks noChangeAspect="1"/>
          </p:cNvPicPr>
          <p:nvPr/>
        </p:nvPicPr>
        <p:blipFill>
          <a:blip r:embed="rId4"/>
          <a:stretch>
            <a:fillRect/>
          </a:stretch>
        </p:blipFill>
        <p:spPr>
          <a:xfrm>
            <a:off x="790088" y="1193266"/>
            <a:ext cx="6995763" cy="8470661"/>
          </a:xfrm>
          <a:prstGeom prst="rect">
            <a:avLst/>
          </a:prstGeom>
        </p:spPr>
      </p:pic>
      <p:sp>
        <p:nvSpPr>
          <p:cNvPr id="11" name="TextBox 10">
            <a:extLst>
              <a:ext uri="{FF2B5EF4-FFF2-40B4-BE49-F238E27FC236}">
                <a16:creationId xmlns:a16="http://schemas.microsoft.com/office/drawing/2014/main" id="{58E2B48A-AAD8-42BC-8321-0DAE9469EB23}"/>
              </a:ext>
            </a:extLst>
          </p:cNvPr>
          <p:cNvSpPr txBox="1"/>
          <p:nvPr/>
        </p:nvSpPr>
        <p:spPr>
          <a:xfrm>
            <a:off x="9139455" y="1918152"/>
            <a:ext cx="2447111" cy="2862322"/>
          </a:xfrm>
          <a:prstGeom prst="rect">
            <a:avLst/>
          </a:prstGeom>
          <a:noFill/>
          <a:ln w="57150">
            <a:solidFill>
              <a:schemeClr val="tx1"/>
            </a:solidFill>
          </a:ln>
        </p:spPr>
        <p:txBody>
          <a:bodyPr wrap="square" rtlCol="0">
            <a:spAutoFit/>
          </a:bodyPr>
          <a:lstStyle/>
          <a:p>
            <a:pPr lvl="0">
              <a:defRPr/>
            </a:pPr>
            <a:r>
              <a:rPr lang="zh-TW" altLang="en-US" b="1" dirty="0">
                <a:solidFill>
                  <a:srgbClr val="BAAC5C"/>
                </a:solidFill>
              </a:rPr>
              <a:t>此檢視將是以公開資源方式的 </a:t>
            </a:r>
            <a:r>
              <a:rPr lang="en-US" altLang="zh-TW" b="1" dirty="0">
                <a:solidFill>
                  <a:srgbClr val="BAAC5C"/>
                </a:solidFill>
              </a:rPr>
              <a:t>- </a:t>
            </a:r>
            <a:r>
              <a:rPr lang="zh-TW" altLang="en-US" b="1" dirty="0">
                <a:solidFill>
                  <a:srgbClr val="BAAC5C"/>
                </a:solidFill>
              </a:rPr>
              <a:t>任何使用桌面網站或行動應用程式的人都將能夠查看最新資訊。
</a:t>
            </a:r>
            <a:endParaRPr kumimoji="0" lang="en-GB" sz="1800" b="1" i="0" u="none" strike="noStrike" kern="1200" cap="none" spc="0" normalizeH="0" baseline="0" noProof="0" dirty="0">
              <a:ln>
                <a:noFill/>
              </a:ln>
              <a:solidFill>
                <a:srgbClr val="BAAC5C"/>
              </a:solidFill>
              <a:effectLst/>
              <a:uLnTx/>
              <a:uFillTx/>
              <a:latin typeface="Calibri" panose="020F0502020204030204"/>
              <a:ea typeface="+mn-ea"/>
              <a:cs typeface="+mn-cs"/>
            </a:endParaRPr>
          </a:p>
          <a:p>
            <a:pPr lvl="0">
              <a:defRPr/>
            </a:pPr>
            <a:r>
              <a:rPr lang="zh-TW" altLang="en-US" b="1" dirty="0">
                <a:solidFill>
                  <a:srgbClr val="BAAC5C"/>
                </a:solidFill>
              </a:rPr>
              <a:t>但是，他們將無法訪問標題背後的詳細資訊。
</a:t>
            </a:r>
            <a:endParaRPr kumimoji="0" lang="en-GB" sz="1800" b="1" i="0" u="none" strike="noStrike" kern="1200" cap="none" spc="0" normalizeH="0" baseline="0" noProof="0" dirty="0">
              <a:ln>
                <a:noFill/>
              </a:ln>
              <a:solidFill>
                <a:srgbClr val="BAAC5C"/>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E3217A4E-14B5-42E7-87E8-CDAC764AA695}"/>
              </a:ext>
            </a:extLst>
          </p:cNvPr>
          <p:cNvCxnSpPr>
            <a:cxnSpLocks/>
          </p:cNvCxnSpPr>
          <p:nvPr/>
        </p:nvCxnSpPr>
        <p:spPr>
          <a:xfrm>
            <a:off x="8485948" y="1343260"/>
            <a:ext cx="0" cy="4171479"/>
          </a:xfrm>
          <a:prstGeom prst="line">
            <a:avLst/>
          </a:prstGeom>
          <a:noFill/>
          <a:ln w="76200" cap="flat" cmpd="sng" algn="ctr">
            <a:solidFill>
              <a:srgbClr val="BAAC5C"/>
            </a:solidFill>
            <a:prstDash val="solid"/>
            <a:miter lim="800000"/>
          </a:ln>
          <a:effectLst/>
        </p:spPr>
      </p:cxnSp>
    </p:spTree>
    <p:extLst>
      <p:ext uri="{BB962C8B-B14F-4D97-AF65-F5344CB8AC3E}">
        <p14:creationId xmlns:p14="http://schemas.microsoft.com/office/powerpoint/2010/main" val="405171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8AAF-8EA9-44B2-B729-45BB45062C8D}"/>
              </a:ext>
            </a:extLst>
          </p:cNvPr>
          <p:cNvSpPr>
            <a:spLocks noGrp="1"/>
          </p:cNvSpPr>
          <p:nvPr>
            <p:ph type="title"/>
          </p:nvPr>
        </p:nvSpPr>
        <p:spPr>
          <a:xfrm>
            <a:off x="5817326" y="313107"/>
            <a:ext cx="6374674" cy="814735"/>
          </a:xfrm>
        </p:spPr>
        <p:txBody>
          <a:bodyPr>
            <a:normAutofit fontScale="90000"/>
          </a:bodyPr>
          <a:lstStyle/>
          <a:p>
            <a:pPr algn="r"/>
            <a:r>
              <a:rPr lang="en-GB" b="1" dirty="0">
                <a:solidFill>
                  <a:srgbClr val="BAAC5C"/>
                </a:solidFill>
              </a:rPr>
              <a:t>SLF </a:t>
            </a:r>
            <a:r>
              <a:rPr lang="zh-TW" altLang="en-US" b="1" dirty="0">
                <a:solidFill>
                  <a:srgbClr val="BAAC5C"/>
                </a:solidFill>
              </a:rPr>
              <a:t>透明度儀錶板</a:t>
            </a:r>
            <a:r>
              <a:rPr lang="en-GB" b="1" dirty="0">
                <a:solidFill>
                  <a:srgbClr val="BAAC5C"/>
                </a:solidFill>
              </a:rPr>
              <a:t>™</a:t>
            </a:r>
            <a:br>
              <a:rPr lang="en-GB" b="1" dirty="0">
                <a:solidFill>
                  <a:srgbClr val="BAAC5C"/>
                </a:solidFill>
              </a:rPr>
            </a:br>
            <a:r>
              <a:rPr lang="zh-TW" altLang="en-US" sz="3600" b="1" dirty="0">
                <a:solidFill>
                  <a:srgbClr val="BAAC5C"/>
                </a:solidFill>
              </a:rPr>
              <a:t>高度視覺性的透明度</a:t>
            </a:r>
            <a:endParaRPr lang="en-GB" sz="3600" b="1" dirty="0">
              <a:solidFill>
                <a:srgbClr val="BAAC5C"/>
              </a:solidFill>
            </a:endParaRPr>
          </a:p>
        </p:txBody>
      </p:sp>
      <p:pic>
        <p:nvPicPr>
          <p:cNvPr id="6" name="Content Placeholder 5" descr="Shape&#10;&#10;Description automatically generated with low confidence">
            <a:extLst>
              <a:ext uri="{FF2B5EF4-FFF2-40B4-BE49-F238E27FC236}">
                <a16:creationId xmlns:a16="http://schemas.microsoft.com/office/drawing/2014/main" id="{4CC1D022-7779-4EF4-8BE6-1897417E620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2883" y="-254208"/>
            <a:ext cx="2175147" cy="2175669"/>
          </a:xfrm>
        </p:spPr>
      </p:pic>
      <p:sp>
        <p:nvSpPr>
          <p:cNvPr id="7" name="TextBox 6">
            <a:extLst>
              <a:ext uri="{FF2B5EF4-FFF2-40B4-BE49-F238E27FC236}">
                <a16:creationId xmlns:a16="http://schemas.microsoft.com/office/drawing/2014/main" id="{7103CE95-8F84-4E67-9D3E-B62A7F4D02B9}"/>
              </a:ext>
            </a:extLst>
          </p:cNvPr>
          <p:cNvSpPr txBox="1"/>
          <p:nvPr/>
        </p:nvSpPr>
        <p:spPr>
          <a:xfrm>
            <a:off x="0" y="6415588"/>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BAAC5C"/>
                </a:solidFill>
                <a:effectLst/>
                <a:uLnTx/>
                <a:uFillTx/>
                <a:latin typeface="Calibri" panose="020F0502020204030204"/>
                <a:ea typeface="+mn-ea"/>
                <a:cs typeface="+mn-cs"/>
              </a:rPr>
              <a:t>www.sustainableleatherfoundation.com</a:t>
            </a:r>
          </a:p>
        </p:txBody>
      </p:sp>
      <p:cxnSp>
        <p:nvCxnSpPr>
          <p:cNvPr id="11" name="Straight Connector 10">
            <a:extLst>
              <a:ext uri="{FF2B5EF4-FFF2-40B4-BE49-F238E27FC236}">
                <a16:creationId xmlns:a16="http://schemas.microsoft.com/office/drawing/2014/main" id="{160BBC23-CD46-4684-9D5C-05C4820CF65B}"/>
              </a:ext>
            </a:extLst>
          </p:cNvPr>
          <p:cNvCxnSpPr>
            <a:cxnSpLocks/>
          </p:cNvCxnSpPr>
          <p:nvPr/>
        </p:nvCxnSpPr>
        <p:spPr>
          <a:xfrm rot="5400000">
            <a:off x="6096000" y="-352581"/>
            <a:ext cx="0" cy="4171479"/>
          </a:xfrm>
          <a:prstGeom prst="line">
            <a:avLst/>
          </a:prstGeom>
          <a:noFill/>
          <a:ln w="76200" cap="flat" cmpd="sng" algn="ctr">
            <a:solidFill>
              <a:srgbClr val="BAAC5C"/>
            </a:solidFill>
            <a:prstDash val="solid"/>
            <a:miter lim="800000"/>
          </a:ln>
          <a:effectLst/>
        </p:spPr>
      </p:cxnSp>
      <p:sp>
        <p:nvSpPr>
          <p:cNvPr id="13" name="TextBox 12">
            <a:extLst>
              <a:ext uri="{FF2B5EF4-FFF2-40B4-BE49-F238E27FC236}">
                <a16:creationId xmlns:a16="http://schemas.microsoft.com/office/drawing/2014/main" id="{3FB8CFAA-A8C8-42C2-A35B-A56D47E5591D}"/>
              </a:ext>
            </a:extLst>
          </p:cNvPr>
          <p:cNvSpPr txBox="1"/>
          <p:nvPr/>
        </p:nvSpPr>
        <p:spPr>
          <a:xfrm>
            <a:off x="2825099" y="1181461"/>
            <a:ext cx="6150508" cy="369332"/>
          </a:xfrm>
          <a:prstGeom prst="rect">
            <a:avLst/>
          </a:prstGeom>
          <a:noFill/>
          <a:ln w="57150">
            <a:solidFill>
              <a:schemeClr val="tx1"/>
            </a:solidFill>
          </a:ln>
        </p:spPr>
        <p:txBody>
          <a:bodyPr wrap="square" rtlCol="0">
            <a:spAutoFit/>
          </a:bodyPr>
          <a:lstStyle/>
          <a:p>
            <a:pPr lvl="0">
              <a:defRPr/>
            </a:pPr>
            <a:r>
              <a:rPr lang="zh-TW" altLang="en-US" dirty="0">
                <a:solidFill>
                  <a:srgbClr val="BAAC5C"/>
                </a:solidFill>
              </a:rPr>
              <a:t>此檢視僅適用於 </a:t>
            </a:r>
            <a:r>
              <a:rPr lang="en-GB" dirty="0">
                <a:solidFill>
                  <a:srgbClr val="BAAC5C"/>
                </a:solidFill>
              </a:rPr>
              <a:t>SLF </a:t>
            </a:r>
            <a:r>
              <a:rPr lang="zh-TW" altLang="en-US" dirty="0">
                <a:solidFill>
                  <a:srgbClr val="BAAC5C"/>
                </a:solidFill>
              </a:rPr>
              <a:t>的付費合作夥伴</a:t>
            </a:r>
            <a:r>
              <a:rPr kumimoji="0" lang="en-GB" sz="1800" b="0" i="0" u="none" strike="noStrike" kern="1200" cap="none" spc="0" normalizeH="0" baseline="0" noProof="0" dirty="0">
                <a:ln>
                  <a:noFill/>
                </a:ln>
                <a:solidFill>
                  <a:srgbClr val="BAAC5C"/>
                </a:solidFill>
                <a:effectLst/>
                <a:uLnTx/>
                <a:uFillTx/>
                <a:latin typeface="Calibri" panose="020F0502020204030204"/>
                <a:ea typeface="+mn-ea"/>
                <a:cs typeface="+mn-cs"/>
              </a:rPr>
              <a:t>.  </a:t>
            </a:r>
          </a:p>
        </p:txBody>
      </p:sp>
      <p:grpSp>
        <p:nvGrpSpPr>
          <p:cNvPr id="3" name="Group 2">
            <a:extLst>
              <a:ext uri="{FF2B5EF4-FFF2-40B4-BE49-F238E27FC236}">
                <a16:creationId xmlns:a16="http://schemas.microsoft.com/office/drawing/2014/main" id="{5204592F-720F-49F7-AF61-98989BDD4671}"/>
              </a:ext>
            </a:extLst>
          </p:cNvPr>
          <p:cNvGrpSpPr/>
          <p:nvPr/>
        </p:nvGrpSpPr>
        <p:grpSpPr>
          <a:xfrm>
            <a:off x="359527" y="1921379"/>
            <a:ext cx="11599834" cy="3827596"/>
            <a:chOff x="359527" y="1921379"/>
            <a:chExt cx="11599834" cy="3827596"/>
          </a:xfrm>
        </p:grpSpPr>
        <p:pic>
          <p:nvPicPr>
            <p:cNvPr id="8" name="Picture 7">
              <a:extLst>
                <a:ext uri="{FF2B5EF4-FFF2-40B4-BE49-F238E27FC236}">
                  <a16:creationId xmlns:a16="http://schemas.microsoft.com/office/drawing/2014/main" id="{4D795311-3B51-4981-ACDD-9B2409590400}"/>
                </a:ext>
              </a:extLst>
            </p:cNvPr>
            <p:cNvPicPr>
              <a:picLocks noChangeAspect="1"/>
            </p:cNvPicPr>
            <p:nvPr/>
          </p:nvPicPr>
          <p:blipFill>
            <a:blip r:embed="rId3">
              <a:extLst>
                <a:ext uri="{28A0092B-C50C-407E-A947-70E740481C1C}">
                  <a14:useLocalDpi xmlns:a14="http://schemas.microsoft.com/office/drawing/2010/main" val="0"/>
                </a:ext>
              </a:extLst>
            </a:blip>
            <a:srcRect l="2116" r="2116"/>
            <a:stretch/>
          </p:blipFill>
          <p:spPr>
            <a:xfrm>
              <a:off x="359527" y="1921379"/>
              <a:ext cx="2044080" cy="3808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486CF303-B8AC-4C28-B719-D28828FD3AF8}"/>
                </a:ext>
              </a:extLst>
            </p:cNvPr>
            <p:cNvPicPr>
              <a:picLocks noChangeAspect="1"/>
            </p:cNvPicPr>
            <p:nvPr/>
          </p:nvPicPr>
          <p:blipFill>
            <a:blip r:embed="rId4">
              <a:extLst>
                <a:ext uri="{28A0092B-C50C-407E-A947-70E740481C1C}">
                  <a14:useLocalDpi xmlns:a14="http://schemas.microsoft.com/office/drawing/2010/main" val="0"/>
                </a:ext>
              </a:extLst>
            </a:blip>
            <a:srcRect l="2996" r="2996"/>
            <a:stretch/>
          </p:blipFill>
          <p:spPr>
            <a:xfrm>
              <a:off x="2732395" y="1921385"/>
              <a:ext cx="2077781" cy="3808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Diagram&#10;&#10;Description automatically generated">
              <a:extLst>
                <a:ext uri="{FF2B5EF4-FFF2-40B4-BE49-F238E27FC236}">
                  <a16:creationId xmlns:a16="http://schemas.microsoft.com/office/drawing/2014/main" id="{D9A309D2-9936-4EC5-89CF-A028AA15B2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344" y="1940201"/>
              <a:ext cx="2102020" cy="3808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A picture containing timeline&#10;&#10;Description automatically generated">
              <a:extLst>
                <a:ext uri="{FF2B5EF4-FFF2-40B4-BE49-F238E27FC236}">
                  <a16:creationId xmlns:a16="http://schemas.microsoft.com/office/drawing/2014/main" id="{1704F9B1-AC61-40F9-B527-D4081B4479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4532" y="1940200"/>
              <a:ext cx="2146640" cy="3808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Text&#10;&#10;Description automatically generated">
              <a:extLst>
                <a:ext uri="{FF2B5EF4-FFF2-40B4-BE49-F238E27FC236}">
                  <a16:creationId xmlns:a16="http://schemas.microsoft.com/office/drawing/2014/main" id="{EFFC6015-22E9-4E73-AC2D-DB443FA256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2721" y="1940200"/>
              <a:ext cx="2146640" cy="3789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396177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8AAF-8EA9-44B2-B729-45BB45062C8D}"/>
              </a:ext>
            </a:extLst>
          </p:cNvPr>
          <p:cNvSpPr>
            <a:spLocks noGrp="1"/>
          </p:cNvSpPr>
          <p:nvPr>
            <p:ph type="title"/>
          </p:nvPr>
        </p:nvSpPr>
        <p:spPr>
          <a:xfrm>
            <a:off x="5660309" y="148597"/>
            <a:ext cx="6374674" cy="814735"/>
          </a:xfrm>
        </p:spPr>
        <p:txBody>
          <a:bodyPr>
            <a:normAutofit fontScale="90000"/>
          </a:bodyPr>
          <a:lstStyle/>
          <a:p>
            <a:pPr algn="r"/>
            <a:r>
              <a:rPr lang="en-GB" b="1" dirty="0">
                <a:solidFill>
                  <a:srgbClr val="BAAC5C"/>
                </a:solidFill>
              </a:rPr>
              <a:t>SLF </a:t>
            </a:r>
            <a:r>
              <a:rPr lang="zh-TW" altLang="en-US" b="1" dirty="0">
                <a:solidFill>
                  <a:srgbClr val="BAAC5C"/>
                </a:solidFill>
              </a:rPr>
              <a:t>透明度儀錶板</a:t>
            </a:r>
            <a:r>
              <a:rPr lang="en-GB" b="1" dirty="0">
                <a:solidFill>
                  <a:srgbClr val="BAAC5C"/>
                </a:solidFill>
              </a:rPr>
              <a:t>™</a:t>
            </a:r>
            <a:br>
              <a:rPr lang="en-GB" b="1" dirty="0">
                <a:solidFill>
                  <a:srgbClr val="BAAC5C"/>
                </a:solidFill>
              </a:rPr>
            </a:br>
            <a:r>
              <a:rPr lang="zh-TW" altLang="en-US" sz="3600" b="1" dirty="0">
                <a:solidFill>
                  <a:srgbClr val="BAAC5C"/>
                </a:solidFill>
              </a:rPr>
              <a:t>高度視覺性的透明度</a:t>
            </a:r>
            <a:endParaRPr lang="en-GB" sz="3600" b="1" dirty="0">
              <a:solidFill>
                <a:srgbClr val="BAAC5C"/>
              </a:solidFill>
            </a:endParaRPr>
          </a:p>
        </p:txBody>
      </p:sp>
      <p:sp>
        <p:nvSpPr>
          <p:cNvPr id="7" name="TextBox 6">
            <a:extLst>
              <a:ext uri="{FF2B5EF4-FFF2-40B4-BE49-F238E27FC236}">
                <a16:creationId xmlns:a16="http://schemas.microsoft.com/office/drawing/2014/main" id="{7103CE95-8F84-4E67-9D3E-B62A7F4D02B9}"/>
              </a:ext>
            </a:extLst>
          </p:cNvPr>
          <p:cNvSpPr txBox="1"/>
          <p:nvPr/>
        </p:nvSpPr>
        <p:spPr>
          <a:xfrm>
            <a:off x="0" y="6415588"/>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BAAC5C"/>
                </a:solidFill>
                <a:effectLst/>
                <a:uLnTx/>
                <a:uFillTx/>
                <a:latin typeface="Calibri" panose="020F0502020204030204"/>
                <a:ea typeface="+mn-ea"/>
                <a:cs typeface="+mn-cs"/>
              </a:rPr>
              <a:t>www.sustainableleatherfoundation.com</a:t>
            </a:r>
          </a:p>
        </p:txBody>
      </p:sp>
      <p:cxnSp>
        <p:nvCxnSpPr>
          <p:cNvPr id="11" name="Straight Connector 10">
            <a:extLst>
              <a:ext uri="{FF2B5EF4-FFF2-40B4-BE49-F238E27FC236}">
                <a16:creationId xmlns:a16="http://schemas.microsoft.com/office/drawing/2014/main" id="{160BBC23-CD46-4684-9D5C-05C4820CF65B}"/>
              </a:ext>
            </a:extLst>
          </p:cNvPr>
          <p:cNvCxnSpPr>
            <a:cxnSpLocks/>
          </p:cNvCxnSpPr>
          <p:nvPr/>
        </p:nvCxnSpPr>
        <p:spPr>
          <a:xfrm>
            <a:off x="6061161" y="1921461"/>
            <a:ext cx="0" cy="4171479"/>
          </a:xfrm>
          <a:prstGeom prst="line">
            <a:avLst/>
          </a:prstGeom>
          <a:noFill/>
          <a:ln w="76200" cap="flat" cmpd="sng" algn="ctr">
            <a:solidFill>
              <a:srgbClr val="BAAC5C"/>
            </a:solidFill>
            <a:prstDash val="solid"/>
            <a:miter lim="800000"/>
          </a:ln>
          <a:effectLst/>
        </p:spPr>
      </p:cxnSp>
      <p:pic>
        <p:nvPicPr>
          <p:cNvPr id="4" name="Picture 3">
            <a:extLst>
              <a:ext uri="{FF2B5EF4-FFF2-40B4-BE49-F238E27FC236}">
                <a16:creationId xmlns:a16="http://schemas.microsoft.com/office/drawing/2014/main" id="{2F6BA5C7-21FE-4759-A183-9D5B087EC6C5}"/>
              </a:ext>
            </a:extLst>
          </p:cNvPr>
          <p:cNvPicPr>
            <a:picLocks noChangeAspect="1"/>
          </p:cNvPicPr>
          <p:nvPr/>
        </p:nvPicPr>
        <p:blipFill rotWithShape="1">
          <a:blip r:embed="rId2"/>
          <a:srcRect t="10838" b="6415"/>
          <a:stretch/>
        </p:blipFill>
        <p:spPr>
          <a:xfrm>
            <a:off x="6707330" y="1740255"/>
            <a:ext cx="5124380" cy="39506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FE629500-E7D0-42F1-ACE9-646E96354656}"/>
              </a:ext>
            </a:extLst>
          </p:cNvPr>
          <p:cNvPicPr>
            <a:picLocks noChangeAspect="1"/>
          </p:cNvPicPr>
          <p:nvPr/>
        </p:nvPicPr>
        <p:blipFill>
          <a:blip r:embed="rId3"/>
          <a:stretch>
            <a:fillRect/>
          </a:stretch>
        </p:blipFill>
        <p:spPr>
          <a:xfrm>
            <a:off x="458327" y="148598"/>
            <a:ext cx="4866217" cy="52611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Graphic 15" descr="Magnifying glass with solid fill">
            <a:extLst>
              <a:ext uri="{FF2B5EF4-FFF2-40B4-BE49-F238E27FC236}">
                <a16:creationId xmlns:a16="http://schemas.microsoft.com/office/drawing/2014/main" id="{6230724C-F03D-4275-B19E-4A230C1A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562" y="1515292"/>
            <a:ext cx="2460777" cy="2460777"/>
          </a:xfrm>
          <a:prstGeom prst="rect">
            <a:avLst/>
          </a:prstGeom>
        </p:spPr>
      </p:pic>
      <p:sp>
        <p:nvSpPr>
          <p:cNvPr id="17" name="Oval 16">
            <a:extLst>
              <a:ext uri="{FF2B5EF4-FFF2-40B4-BE49-F238E27FC236}">
                <a16:creationId xmlns:a16="http://schemas.microsoft.com/office/drawing/2014/main" id="{03048D07-580A-4D00-BD0F-9F9DAB50B94F}"/>
              </a:ext>
            </a:extLst>
          </p:cNvPr>
          <p:cNvSpPr/>
          <p:nvPr/>
        </p:nvSpPr>
        <p:spPr>
          <a:xfrm>
            <a:off x="467036" y="1881054"/>
            <a:ext cx="1248553" cy="12279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EDEFB62-9B27-45F4-AC85-A5E8644E2526}"/>
              </a:ext>
            </a:extLst>
          </p:cNvPr>
          <p:cNvSpPr txBox="1"/>
          <p:nvPr/>
        </p:nvSpPr>
        <p:spPr>
          <a:xfrm>
            <a:off x="600892" y="2033342"/>
            <a:ext cx="1123406" cy="923330"/>
          </a:xfrm>
          <a:prstGeom prst="rect">
            <a:avLst/>
          </a:prstGeom>
          <a:noFill/>
        </p:spPr>
        <p:txBody>
          <a:bodyPr wrap="square" rtlCol="0">
            <a:prstTxWarp prst="textInflateTop">
              <a:avLst>
                <a:gd name="adj" fmla="val 10761"/>
              </a:avLst>
            </a:prstTxWarp>
            <a:spAutoFit/>
          </a:bodyPr>
          <a:lstStyle/>
          <a:p>
            <a:r>
              <a:rPr lang="en-GB" dirty="0"/>
              <a:t>LWG</a:t>
            </a:r>
          </a:p>
          <a:p>
            <a:r>
              <a:rPr lang="en-GB" dirty="0"/>
              <a:t>SAC </a:t>
            </a:r>
            <a:r>
              <a:rPr lang="en-GB" dirty="0" err="1"/>
              <a:t>Higg</a:t>
            </a:r>
            <a:endParaRPr lang="en-GB" dirty="0"/>
          </a:p>
          <a:p>
            <a:r>
              <a:rPr lang="en-GB" dirty="0"/>
              <a:t>BSI</a:t>
            </a:r>
          </a:p>
        </p:txBody>
      </p:sp>
      <p:pic>
        <p:nvPicPr>
          <p:cNvPr id="20" name="Graphic 19" descr="Magnifying glass with solid fill">
            <a:extLst>
              <a:ext uri="{FF2B5EF4-FFF2-40B4-BE49-F238E27FC236}">
                <a16:creationId xmlns:a16="http://schemas.microsoft.com/office/drawing/2014/main" id="{2DCBA622-BF82-4A20-AA65-2BE4478F01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3559" y="3715570"/>
            <a:ext cx="2460777" cy="2460777"/>
          </a:xfrm>
          <a:prstGeom prst="rect">
            <a:avLst/>
          </a:prstGeom>
        </p:spPr>
      </p:pic>
      <p:sp>
        <p:nvSpPr>
          <p:cNvPr id="22" name="Oval 21">
            <a:extLst>
              <a:ext uri="{FF2B5EF4-FFF2-40B4-BE49-F238E27FC236}">
                <a16:creationId xmlns:a16="http://schemas.microsoft.com/office/drawing/2014/main" id="{ED018195-DD41-43CD-8DA6-33DA0C2F1789}"/>
              </a:ext>
            </a:extLst>
          </p:cNvPr>
          <p:cNvSpPr/>
          <p:nvPr/>
        </p:nvSpPr>
        <p:spPr>
          <a:xfrm>
            <a:off x="6554933" y="4088229"/>
            <a:ext cx="1248553" cy="12279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C1412D8-824F-4061-8C65-0F74A0DFBCE2}"/>
              </a:ext>
            </a:extLst>
          </p:cNvPr>
          <p:cNvSpPr txBox="1"/>
          <p:nvPr/>
        </p:nvSpPr>
        <p:spPr>
          <a:xfrm>
            <a:off x="6675143" y="4223547"/>
            <a:ext cx="1123406" cy="923330"/>
          </a:xfrm>
          <a:prstGeom prst="rect">
            <a:avLst/>
          </a:prstGeom>
          <a:noFill/>
        </p:spPr>
        <p:txBody>
          <a:bodyPr wrap="square" rtlCol="0">
            <a:prstTxWarp prst="textInflateTop">
              <a:avLst>
                <a:gd name="adj" fmla="val 10761"/>
              </a:avLst>
            </a:prstTxWarp>
            <a:spAutoFit/>
          </a:bodyPr>
          <a:lstStyle/>
          <a:p>
            <a:r>
              <a:rPr lang="en-GB" sz="1690" dirty="0"/>
              <a:t>ICEC</a:t>
            </a:r>
          </a:p>
          <a:p>
            <a:r>
              <a:rPr lang="en-GB" sz="1690" dirty="0"/>
              <a:t>Oeko-Tex</a:t>
            </a:r>
          </a:p>
          <a:p>
            <a:r>
              <a:rPr lang="en-GB" sz="1690" dirty="0"/>
              <a:t>ECO2L</a:t>
            </a:r>
          </a:p>
        </p:txBody>
      </p:sp>
    </p:spTree>
    <p:extLst>
      <p:ext uri="{BB962C8B-B14F-4D97-AF65-F5344CB8AC3E}">
        <p14:creationId xmlns:p14="http://schemas.microsoft.com/office/powerpoint/2010/main" val="2224464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827B0374-E296-43B5-BDDD-D34888E57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98" y="544291"/>
            <a:ext cx="2027238" cy="2951163"/>
          </a:xfrm>
          <a:prstGeom prst="rect">
            <a:avLst/>
          </a:prstGeom>
        </p:spPr>
      </p:pic>
      <p:pic>
        <p:nvPicPr>
          <p:cNvPr id="7" name="Picture 6" descr="Text&#10;&#10;Description automatically generated">
            <a:extLst>
              <a:ext uri="{FF2B5EF4-FFF2-40B4-BE49-F238E27FC236}">
                <a16:creationId xmlns:a16="http://schemas.microsoft.com/office/drawing/2014/main" id="{7A6D5A5A-EA5B-4E5F-9670-DA17C0E95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636" y="544291"/>
            <a:ext cx="2035175" cy="295116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506AC6FD-FF31-4BB1-994C-5E62BEA3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010" y="544291"/>
            <a:ext cx="2027238" cy="2951163"/>
          </a:xfrm>
          <a:prstGeom prst="rect">
            <a:avLst/>
          </a:prstGeom>
        </p:spPr>
      </p:pic>
      <p:pic>
        <p:nvPicPr>
          <p:cNvPr id="11" name="Picture 10" descr="Text&#10;&#10;Description automatically generated">
            <a:extLst>
              <a:ext uri="{FF2B5EF4-FFF2-40B4-BE49-F238E27FC236}">
                <a16:creationId xmlns:a16="http://schemas.microsoft.com/office/drawing/2014/main" id="{7F781ED5-F138-45FE-ABE4-757E1E64BB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49" y="544291"/>
            <a:ext cx="2036763" cy="2951163"/>
          </a:xfrm>
          <a:prstGeom prst="rect">
            <a:avLst/>
          </a:prstGeom>
        </p:spPr>
      </p:pic>
      <p:pic>
        <p:nvPicPr>
          <p:cNvPr id="17" name="Picture 16" descr="Text&#10;&#10;Description automatically generated">
            <a:extLst>
              <a:ext uri="{FF2B5EF4-FFF2-40B4-BE49-F238E27FC236}">
                <a16:creationId xmlns:a16="http://schemas.microsoft.com/office/drawing/2014/main" id="{4C4F12B9-25AA-45E6-81ED-14BA73886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198" y="3571653"/>
            <a:ext cx="2027238" cy="2916238"/>
          </a:xfrm>
          <a:prstGeom prst="rect">
            <a:avLst/>
          </a:prstGeom>
        </p:spPr>
      </p:pic>
      <p:pic>
        <p:nvPicPr>
          <p:cNvPr id="21" name="Picture 20" descr="Text&#10;&#10;Description automatically generated">
            <a:extLst>
              <a:ext uri="{FF2B5EF4-FFF2-40B4-BE49-F238E27FC236}">
                <a16:creationId xmlns:a16="http://schemas.microsoft.com/office/drawing/2014/main" id="{6AD3A66F-E938-44AC-A692-C7D226C85B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1635" y="3571653"/>
            <a:ext cx="2039938" cy="2916238"/>
          </a:xfrm>
          <a:prstGeom prst="rect">
            <a:avLst/>
          </a:prstGeom>
        </p:spPr>
      </p:pic>
      <p:pic>
        <p:nvPicPr>
          <p:cNvPr id="19" name="Picture 18" descr="Text&#10;&#10;Description automatically generated">
            <a:extLst>
              <a:ext uri="{FF2B5EF4-FFF2-40B4-BE49-F238E27FC236}">
                <a16:creationId xmlns:a16="http://schemas.microsoft.com/office/drawing/2014/main" id="{6BD449B9-9E62-44B9-87AC-B905B7F957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7773" y="3571653"/>
            <a:ext cx="2039938" cy="2916238"/>
          </a:xfrm>
          <a:prstGeom prst="rect">
            <a:avLst/>
          </a:prstGeom>
        </p:spPr>
      </p:pic>
      <p:pic>
        <p:nvPicPr>
          <p:cNvPr id="23" name="Picture 22" descr="Text&#10;&#10;Description automatically generated">
            <a:extLst>
              <a:ext uri="{FF2B5EF4-FFF2-40B4-BE49-F238E27FC236}">
                <a16:creationId xmlns:a16="http://schemas.microsoft.com/office/drawing/2014/main" id="{B8CEAFF1-A004-4D55-99F9-F39BFFB0B4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2323" y="3571653"/>
            <a:ext cx="2020888" cy="2916238"/>
          </a:xfrm>
          <a:prstGeom prst="rect">
            <a:avLst/>
          </a:prstGeom>
        </p:spPr>
      </p:pic>
      <p:graphicFrame>
        <p:nvGraphicFramePr>
          <p:cNvPr id="26" name="TextBox 23">
            <a:extLst>
              <a:ext uri="{FF2B5EF4-FFF2-40B4-BE49-F238E27FC236}">
                <a16:creationId xmlns:a16="http://schemas.microsoft.com/office/drawing/2014/main" id="{7E2BF49D-981E-438F-A4D4-BE22CF5F9F2A}"/>
              </a:ext>
            </a:extLst>
          </p:cNvPr>
          <p:cNvGraphicFramePr/>
          <p:nvPr>
            <p:extLst>
              <p:ext uri="{D42A27DB-BD31-4B8C-83A1-F6EECF244321}">
                <p14:modId xmlns:p14="http://schemas.microsoft.com/office/powerpoint/2010/main" val="1523791980"/>
              </p:ext>
            </p:extLst>
          </p:nvPr>
        </p:nvGraphicFramePr>
        <p:xfrm>
          <a:off x="2133597" y="2342611"/>
          <a:ext cx="5817324" cy="25391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12" name="Straight Connector 11">
            <a:extLst>
              <a:ext uri="{FF2B5EF4-FFF2-40B4-BE49-F238E27FC236}">
                <a16:creationId xmlns:a16="http://schemas.microsoft.com/office/drawing/2014/main" id="{3CFC664D-462B-4BF3-BB68-DD027CC36B8E}"/>
              </a:ext>
            </a:extLst>
          </p:cNvPr>
          <p:cNvCxnSpPr>
            <a:cxnSpLocks/>
          </p:cNvCxnSpPr>
          <p:nvPr/>
        </p:nvCxnSpPr>
        <p:spPr>
          <a:xfrm>
            <a:off x="9065627" y="1695031"/>
            <a:ext cx="0" cy="4171479"/>
          </a:xfrm>
          <a:prstGeom prst="line">
            <a:avLst/>
          </a:prstGeom>
          <a:noFill/>
          <a:ln w="76200" cap="flat" cmpd="sng" algn="ctr">
            <a:solidFill>
              <a:srgbClr val="BAAC5C"/>
            </a:solidFill>
            <a:prstDash val="solid"/>
            <a:miter lim="800000"/>
          </a:ln>
          <a:effectLst/>
        </p:spPr>
      </p:cxnSp>
      <p:sp>
        <p:nvSpPr>
          <p:cNvPr id="2" name="TextBox 1">
            <a:extLst>
              <a:ext uri="{FF2B5EF4-FFF2-40B4-BE49-F238E27FC236}">
                <a16:creationId xmlns:a16="http://schemas.microsoft.com/office/drawing/2014/main" id="{2DC200AA-768F-4440-8F20-38CDC4045F3B}"/>
              </a:ext>
            </a:extLst>
          </p:cNvPr>
          <p:cNvSpPr txBox="1"/>
          <p:nvPr/>
        </p:nvSpPr>
        <p:spPr>
          <a:xfrm>
            <a:off x="9241613" y="1007707"/>
            <a:ext cx="2612570" cy="3693319"/>
          </a:xfrm>
          <a:prstGeom prst="rect">
            <a:avLst/>
          </a:prstGeom>
          <a:noFill/>
        </p:spPr>
        <p:txBody>
          <a:bodyPr wrap="square" rtlCol="0">
            <a:spAutoFit/>
          </a:bodyPr>
          <a:lstStyle/>
          <a:p>
            <a:r>
              <a:rPr lang="zh-TW" altLang="en-US" dirty="0"/>
              <a:t>基金會工作的基礎是一套評估設施的標準。這可能是通過其他組織的認證或通過</a:t>
            </a:r>
            <a:r>
              <a:rPr lang="en-GB" dirty="0"/>
              <a:t>SLF</a:t>
            </a:r>
            <a:r>
              <a:rPr lang="zh-TW" altLang="en-US" dirty="0"/>
              <a:t>的審核。
我們以模組化的方式工作，因此設施只需要審計其差距 </a:t>
            </a:r>
            <a:r>
              <a:rPr lang="en-US" altLang="zh-TW" dirty="0"/>
              <a:t>- </a:t>
            </a:r>
            <a:r>
              <a:rPr lang="zh-TW" altLang="en-US" dirty="0"/>
              <a:t>沒有重複的資源</a:t>
            </a:r>
            <a:endParaRPr lang="en-GB" dirty="0"/>
          </a:p>
          <a:p>
            <a:endParaRPr lang="en-GB" dirty="0"/>
          </a:p>
          <a:p>
            <a:pPr marL="285750" indent="-285750">
              <a:buFont typeface="Arial" panose="020B0604020202020204" pitchFamily="34" charset="0"/>
              <a:buChar char="•"/>
            </a:pPr>
            <a:r>
              <a:rPr lang="en-GB" dirty="0" err="1"/>
              <a:t>包含一切的</a:t>
            </a:r>
            <a:endParaRPr lang="en-GB" dirty="0"/>
          </a:p>
          <a:p>
            <a:pPr marL="285750" indent="-285750">
              <a:buFont typeface="Arial" panose="020B0604020202020204" pitchFamily="34" charset="0"/>
              <a:buChar char="•"/>
            </a:pPr>
            <a:r>
              <a:rPr lang="en-GB" dirty="0" err="1"/>
              <a:t>容易處理的</a:t>
            </a:r>
            <a:endParaRPr lang="en-GB" dirty="0"/>
          </a:p>
          <a:p>
            <a:pPr marL="285750" indent="-285750">
              <a:buFont typeface="Arial" panose="020B0604020202020204" pitchFamily="34" charset="0"/>
              <a:buChar char="•"/>
            </a:pPr>
            <a:r>
              <a:rPr lang="en-GB" dirty="0" err="1"/>
              <a:t>模組化的</a:t>
            </a:r>
            <a:endParaRPr lang="en-GB" dirty="0"/>
          </a:p>
          <a:p>
            <a:endParaRPr lang="en-GB" dirty="0"/>
          </a:p>
        </p:txBody>
      </p:sp>
      <p:pic>
        <p:nvPicPr>
          <p:cNvPr id="13" name="Content Placeholder 5" descr="Shape&#10;&#10;Description automatically generated with low confidence">
            <a:extLst>
              <a:ext uri="{FF2B5EF4-FFF2-40B4-BE49-F238E27FC236}">
                <a16:creationId xmlns:a16="http://schemas.microsoft.com/office/drawing/2014/main" id="{E4B7DFE2-FCA5-493F-8E56-0B3B365CEC1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223860" y="4942682"/>
            <a:ext cx="2175147" cy="2175669"/>
          </a:xfrm>
          <a:prstGeom prst="rect">
            <a:avLst/>
          </a:prstGeom>
        </p:spPr>
      </p:pic>
      <p:sp>
        <p:nvSpPr>
          <p:cNvPr id="14" name="Title 1">
            <a:extLst>
              <a:ext uri="{FF2B5EF4-FFF2-40B4-BE49-F238E27FC236}">
                <a16:creationId xmlns:a16="http://schemas.microsoft.com/office/drawing/2014/main" id="{8A74F32E-E9D4-4851-8101-1821CA210705}"/>
              </a:ext>
            </a:extLst>
          </p:cNvPr>
          <p:cNvSpPr txBox="1">
            <a:spLocks/>
          </p:cNvSpPr>
          <p:nvPr/>
        </p:nvSpPr>
        <p:spPr>
          <a:xfrm>
            <a:off x="5651600" y="-141592"/>
            <a:ext cx="6374674" cy="814735"/>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b="1" dirty="0">
                <a:solidFill>
                  <a:srgbClr val="BAAC5C"/>
                </a:solidFill>
              </a:rPr>
              <a:t>SLF </a:t>
            </a:r>
            <a:r>
              <a:rPr lang="zh-TW" altLang="en-US" b="1" dirty="0">
                <a:solidFill>
                  <a:srgbClr val="BAAC5C"/>
                </a:solidFill>
              </a:rPr>
              <a:t>技術文件
</a:t>
            </a:r>
            <a:endParaRPr lang="en-GB" sz="3600" b="1" dirty="0">
              <a:solidFill>
                <a:srgbClr val="BAAC5C"/>
              </a:solidFill>
            </a:endParaRPr>
          </a:p>
        </p:txBody>
      </p:sp>
    </p:spTree>
    <p:extLst>
      <p:ext uri="{BB962C8B-B14F-4D97-AF65-F5344CB8AC3E}">
        <p14:creationId xmlns:p14="http://schemas.microsoft.com/office/powerpoint/2010/main" val="9274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F53E20C-E9B8-46D8-BA15-68A6847479BA}"/>
              </a:ext>
            </a:extLst>
          </p:cNvPr>
          <p:cNvSpPr txBox="1"/>
          <p:nvPr/>
        </p:nvSpPr>
        <p:spPr>
          <a:xfrm>
            <a:off x="900924" y="1514764"/>
            <a:ext cx="497957" cy="7758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Univers" panose="020F0502020204030204"/>
              <a:ea typeface="+mn-ea"/>
              <a:cs typeface="+mn-cs"/>
            </a:endParaRPr>
          </a:p>
        </p:txBody>
      </p:sp>
      <p:sp>
        <p:nvSpPr>
          <p:cNvPr id="13" name="TextBox 12">
            <a:extLst>
              <a:ext uri="{FF2B5EF4-FFF2-40B4-BE49-F238E27FC236}">
                <a16:creationId xmlns:a16="http://schemas.microsoft.com/office/drawing/2014/main" id="{BAF69701-B459-4A4E-AABF-99D98BDE6D58}"/>
              </a:ext>
            </a:extLst>
          </p:cNvPr>
          <p:cNvSpPr txBox="1"/>
          <p:nvPr/>
        </p:nvSpPr>
        <p:spPr>
          <a:xfrm>
            <a:off x="10356376" y="1743166"/>
            <a:ext cx="934700" cy="7758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Univers" panose="020F0502020204030204"/>
              <a:ea typeface="+mn-ea"/>
              <a:cs typeface="+mn-cs"/>
            </a:endParaRPr>
          </a:p>
        </p:txBody>
      </p:sp>
      <p:pic>
        <p:nvPicPr>
          <p:cNvPr id="4" name="Picture 3" descr="A group of electronic devices&#10;&#10;Description automatically generated with low confidence">
            <a:extLst>
              <a:ext uri="{FF2B5EF4-FFF2-40B4-BE49-F238E27FC236}">
                <a16:creationId xmlns:a16="http://schemas.microsoft.com/office/drawing/2014/main" id="{FF9735E5-1256-43D7-BFC9-E9CA1C6E0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49"/>
            <a:ext cx="8762999" cy="4903938"/>
          </a:xfrm>
          <a:prstGeom prst="rect">
            <a:avLst/>
          </a:prstGeom>
          <a:ln w="57150">
            <a:solidFill>
              <a:schemeClr val="tx1"/>
            </a:solidFill>
          </a:ln>
        </p:spPr>
      </p:pic>
      <p:pic>
        <p:nvPicPr>
          <p:cNvPr id="6" name="Picture 5">
            <a:extLst>
              <a:ext uri="{FF2B5EF4-FFF2-40B4-BE49-F238E27FC236}">
                <a16:creationId xmlns:a16="http://schemas.microsoft.com/office/drawing/2014/main" id="{838AA417-BF59-440E-A6E2-63EB0CEC6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766" y="-13064"/>
            <a:ext cx="3429000" cy="6884127"/>
          </a:xfrm>
          <a:prstGeom prst="rect">
            <a:avLst/>
          </a:prstGeom>
          <a:ln w="57150">
            <a:noFill/>
          </a:ln>
        </p:spPr>
      </p:pic>
      <p:sp>
        <p:nvSpPr>
          <p:cNvPr id="7" name="TextBox 6">
            <a:extLst>
              <a:ext uri="{FF2B5EF4-FFF2-40B4-BE49-F238E27FC236}">
                <a16:creationId xmlns:a16="http://schemas.microsoft.com/office/drawing/2014/main" id="{D7CB6EF5-7751-4BDC-B25D-C1A07F6B2EC8}"/>
              </a:ext>
            </a:extLst>
          </p:cNvPr>
          <p:cNvSpPr txBox="1"/>
          <p:nvPr/>
        </p:nvSpPr>
        <p:spPr>
          <a:xfrm>
            <a:off x="0" y="4986092"/>
            <a:ext cx="8810766" cy="1846659"/>
          </a:xfrm>
          <a:prstGeom prst="rect">
            <a:avLst/>
          </a:prstGeom>
          <a:noFill/>
          <a:ln w="57150">
            <a:solidFill>
              <a:schemeClr val="tx1"/>
            </a:solidFill>
          </a:ln>
        </p:spPr>
        <p:txBody>
          <a:bodyPr wrap="square" rtlCol="0">
            <a:spAutoFit/>
          </a:bodyPr>
          <a:lstStyle/>
          <a:p>
            <a:endParaRPr lang="en-GB" sz="1400" dirty="0"/>
          </a:p>
          <a:p>
            <a:endParaRPr lang="en-GB" dirty="0"/>
          </a:p>
          <a:p>
            <a:r>
              <a:rPr lang="zh-TW" altLang="en-US" dirty="0"/>
              <a:t>更多資訊</a:t>
            </a:r>
            <a:r>
              <a:rPr lang="en-GB" dirty="0"/>
              <a:t>:</a:t>
            </a:r>
          </a:p>
          <a:p>
            <a:r>
              <a:rPr lang="en-GB" dirty="0"/>
              <a:t>Email:  Deborah at:  </a:t>
            </a:r>
            <a:r>
              <a:rPr lang="en-GB" dirty="0">
                <a:hlinkClick r:id="rId5"/>
              </a:rPr>
              <a:t>Deborah@sustainableleatherfoundation.com</a:t>
            </a:r>
            <a:endParaRPr lang="en-GB" dirty="0"/>
          </a:p>
          <a:p>
            <a:r>
              <a:rPr lang="en-GB" dirty="0"/>
              <a:t>Website:  </a:t>
            </a:r>
            <a:r>
              <a:rPr lang="en-GB" dirty="0">
                <a:hlinkClick r:id="rId6"/>
              </a:rPr>
              <a:t>www.sustainableleatherfoundation.com</a:t>
            </a:r>
            <a:endParaRPr lang="en-GB" dirty="0"/>
          </a:p>
          <a:p>
            <a:endParaRPr lang="en-GB" sz="1200" dirty="0"/>
          </a:p>
          <a:p>
            <a:endParaRPr lang="en-GB" sz="1600" dirty="0"/>
          </a:p>
        </p:txBody>
      </p:sp>
    </p:spTree>
    <p:extLst>
      <p:ext uri="{BB962C8B-B14F-4D97-AF65-F5344CB8AC3E}">
        <p14:creationId xmlns:p14="http://schemas.microsoft.com/office/powerpoint/2010/main" val="175045203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541</Words>
  <Application>Microsoft Macintosh PowerPoint</Application>
  <PresentationFormat>寬螢幕</PresentationFormat>
  <Paragraphs>61</Paragraphs>
  <Slides>9</Slides>
  <Notes>5</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9</vt:i4>
      </vt:variant>
    </vt:vector>
  </HeadingPairs>
  <TitlesOfParts>
    <vt:vector size="16" baseType="lpstr">
      <vt:lpstr>Arial</vt:lpstr>
      <vt:lpstr>Calibri</vt:lpstr>
      <vt:lpstr>Calibri Light</vt:lpstr>
      <vt:lpstr>Univers</vt:lpstr>
      <vt:lpstr>Univers Condensed</vt:lpstr>
      <vt:lpstr>RetrospectVTI</vt:lpstr>
      <vt:lpstr>Office Theme</vt:lpstr>
      <vt:lpstr>Sustainable Leather Foundation 可持續性皮革基金會</vt:lpstr>
      <vt:lpstr>PowerPoint 簡報</vt:lpstr>
      <vt:lpstr>PowerPoint 簡報</vt:lpstr>
      <vt:lpstr>How will it work?  </vt:lpstr>
      <vt:lpstr>如何運作?  模組化方法</vt:lpstr>
      <vt:lpstr>SLF 透明度儀錶板™ 高度視覺性的透明度</vt:lpstr>
      <vt:lpstr>SLF 透明度儀錶板™ 高度視覺性的透明度</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Taylor</dc:creator>
  <cp:lastModifiedBy>正仁 游</cp:lastModifiedBy>
  <cp:revision>12</cp:revision>
  <dcterms:created xsi:type="dcterms:W3CDTF">2021-02-11T17:48:14Z</dcterms:created>
  <dcterms:modified xsi:type="dcterms:W3CDTF">2021-12-24T00:42:13Z</dcterms:modified>
</cp:coreProperties>
</file>